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8" r:id="rId25"/>
    <p:sldId id="280" r:id="rId26"/>
    <p:sldId id="282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183A-DB8C-4D4C-9158-5D31B347CB06}" type="datetimeFigureOut">
              <a:rPr lang="sk-SK" smtClean="0"/>
              <a:pPr/>
              <a:t>23. 9. 2014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8CC-CE46-41AF-9C5C-B8BFB13B18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183A-DB8C-4D4C-9158-5D31B347CB06}" type="datetimeFigureOut">
              <a:rPr lang="sk-SK" smtClean="0"/>
              <a:pPr/>
              <a:t>23. 9. 2014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8CC-CE46-41AF-9C5C-B8BFB13B18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183A-DB8C-4D4C-9158-5D31B347CB06}" type="datetimeFigureOut">
              <a:rPr lang="sk-SK" smtClean="0"/>
              <a:pPr/>
              <a:t>23. 9. 2014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8CC-CE46-41AF-9C5C-B8BFB13B18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183A-DB8C-4D4C-9158-5D31B347CB06}" type="datetimeFigureOut">
              <a:rPr lang="sk-SK" smtClean="0"/>
              <a:pPr/>
              <a:t>23. 9. 2014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8CC-CE46-41AF-9C5C-B8BFB13B18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183A-DB8C-4D4C-9158-5D31B347CB06}" type="datetimeFigureOut">
              <a:rPr lang="sk-SK" smtClean="0"/>
              <a:pPr/>
              <a:t>23. 9. 2014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8CC-CE46-41AF-9C5C-B8BFB13B18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183A-DB8C-4D4C-9158-5D31B347CB06}" type="datetimeFigureOut">
              <a:rPr lang="sk-SK" smtClean="0"/>
              <a:pPr/>
              <a:t>23. 9. 2014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8CC-CE46-41AF-9C5C-B8BFB13B18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183A-DB8C-4D4C-9158-5D31B347CB06}" type="datetimeFigureOut">
              <a:rPr lang="sk-SK" smtClean="0"/>
              <a:pPr/>
              <a:t>23. 9. 2014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8CC-CE46-41AF-9C5C-B8BFB13B18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183A-DB8C-4D4C-9158-5D31B347CB06}" type="datetimeFigureOut">
              <a:rPr lang="sk-SK" smtClean="0"/>
              <a:pPr/>
              <a:t>23. 9. 2014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8CC-CE46-41AF-9C5C-B8BFB13B18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183A-DB8C-4D4C-9158-5D31B347CB06}" type="datetimeFigureOut">
              <a:rPr lang="sk-SK" smtClean="0"/>
              <a:pPr/>
              <a:t>23. 9. 2014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8CC-CE46-41AF-9C5C-B8BFB13B18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183A-DB8C-4D4C-9158-5D31B347CB06}" type="datetimeFigureOut">
              <a:rPr lang="sk-SK" smtClean="0"/>
              <a:pPr/>
              <a:t>23. 9. 2014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8CC-CE46-41AF-9C5C-B8BFB13B18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183A-DB8C-4D4C-9158-5D31B347CB06}" type="datetimeFigureOut">
              <a:rPr lang="sk-SK" smtClean="0"/>
              <a:pPr/>
              <a:t>23. 9. 2014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8CC-CE46-41AF-9C5C-B8BFB13B18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F183A-DB8C-4D4C-9158-5D31B347CB06}" type="datetimeFigureOut">
              <a:rPr lang="sk-SK" smtClean="0"/>
              <a:pPr/>
              <a:t>23. 9. 2014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578CC-CE46-41AF-9C5C-B8BFB13B18E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EIT\Desktop\Kalimba%20-%20Mr.%20Scruff%20(HD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Vstupno-Výstupné</a:t>
            </a:r>
            <a:br>
              <a:rPr lang="sk-SK" dirty="0" smtClean="0"/>
            </a:br>
            <a:r>
              <a:rPr lang="sk-SK" dirty="0" smtClean="0"/>
              <a:t>zariadenia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192" y="6309320"/>
            <a:ext cx="2736304" cy="432048"/>
          </a:xfrm>
        </p:spPr>
        <p:txBody>
          <a:bodyPr>
            <a:normAutofit/>
          </a:bodyPr>
          <a:lstStyle/>
          <a:p>
            <a:r>
              <a:rPr lang="sk-SK" sz="2000" b="1" i="1" dirty="0" smtClean="0">
                <a:solidFill>
                  <a:schemeClr val="tx1"/>
                </a:solidFill>
              </a:rPr>
              <a:t>Peter </a:t>
            </a:r>
            <a:r>
              <a:rPr lang="sk-SK" sz="2000" b="1" i="1" dirty="0" err="1" smtClean="0">
                <a:solidFill>
                  <a:schemeClr val="tx1"/>
                </a:solidFill>
              </a:rPr>
              <a:t>Munka</a:t>
            </a:r>
            <a:endParaRPr lang="sk-SK" sz="2000" b="1" i="1" dirty="0">
              <a:solidFill>
                <a:schemeClr val="tx1"/>
              </a:solidFill>
            </a:endParaRPr>
          </a:p>
        </p:txBody>
      </p:sp>
      <p:pic>
        <p:nvPicPr>
          <p:cNvPr id="4" name="Kalimba - Mr. Scruff (HD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Laserová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sz="2000" dirty="0" smtClean="0"/>
              <a:t>Jedná sa o typ optickej myši s veľmi presným snímačom. Nepoužíva bežné svetlo ako klasické optické myši, ale laserový lúč.</a:t>
            </a:r>
          </a:p>
          <a:p>
            <a:endParaRPr lang="sk-SK" dirty="0"/>
          </a:p>
        </p:txBody>
      </p:sp>
      <p:pic>
        <p:nvPicPr>
          <p:cNvPr id="7170" name="Picture 2" descr="C:\Users\MEIT\Desktop\computer-mouse-with-la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3812189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MEIT\Desktop\ad01f7cded7f64ebf04ca6fa8c533624--mmf25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060848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/>
          <a:lstStyle/>
          <a:p>
            <a:r>
              <a:rPr lang="sk-SK" b="1" dirty="0" err="1" smtClean="0"/>
              <a:t>Scanner</a:t>
            </a:r>
            <a:r>
              <a:rPr lang="sk-SK" dirty="0" smtClean="0"/>
              <a:t>  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Plošný obrazový snímač grafických predlôh</a:t>
            </a:r>
            <a:r>
              <a:rPr lang="sk-SK" sz="2000" dirty="0" smtClean="0"/>
              <a:t>. Základ tvorí riadkový snímač CCD (integrovaný obvod s polovodičovými kondenzátormi, ich náboj sa vybíja v závislosti od intenzity osvetlenia). Pohybom hlavy skenera osvetľujú LED diódy úzke prúžky obrazu, pričom odrazené svetlo je zaostrené na CCD snímač. Digitalizovaný záznam prúžkov sa cez paralelné V/V porty prenáša do operačnej pamäte. Druhy </a:t>
            </a:r>
            <a:r>
              <a:rPr lang="sk-SK" sz="2000" dirty="0" err="1" smtClean="0"/>
              <a:t>scannerov</a:t>
            </a:r>
            <a:r>
              <a:rPr lang="sk-SK" sz="2000" dirty="0" smtClean="0"/>
              <a:t> - ručný, alebo plošný formátu A4, A3.</a:t>
            </a:r>
            <a:endParaRPr lang="sk-SK" sz="2000" dirty="0"/>
          </a:p>
        </p:txBody>
      </p:sp>
      <p:pic>
        <p:nvPicPr>
          <p:cNvPr id="8195" name="Picture 3" descr="C:\Users\MEIT\Desktop\usb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293096"/>
            <a:ext cx="151216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MEIT\Desktop\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05064"/>
            <a:ext cx="2786492" cy="2088232"/>
          </a:xfrm>
          <a:prstGeom prst="rect">
            <a:avLst/>
          </a:prstGeom>
          <a:noFill/>
        </p:spPr>
      </p:pic>
      <p:pic>
        <p:nvPicPr>
          <p:cNvPr id="8197" name="Picture 5" descr="C:\Users\MEIT\Desktop\Q594981-Fujitsu-ScanSnap-iX500-Scanner-Back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9670" y="3645024"/>
            <a:ext cx="450433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sk-SK" dirty="0" err="1" smtClean="0"/>
              <a:t>Webkamera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4525963"/>
          </a:xfrm>
        </p:spPr>
        <p:txBody>
          <a:bodyPr>
            <a:normAutofit/>
          </a:bodyPr>
          <a:lstStyle/>
          <a:p>
            <a:r>
              <a:rPr lang="sk-SK" sz="2200" b="1" dirty="0" err="1" smtClean="0"/>
              <a:t>Webkamera</a:t>
            </a:r>
            <a:r>
              <a:rPr lang="sk-SK" sz="2200" dirty="0" smtClean="0"/>
              <a:t> alebo </a:t>
            </a:r>
            <a:r>
              <a:rPr lang="sk-SK" sz="2200" b="1" dirty="0" smtClean="0"/>
              <a:t>webová kamera</a:t>
            </a:r>
            <a:r>
              <a:rPr lang="sk-SK" sz="2200" dirty="0" smtClean="0"/>
              <a:t> je </a:t>
            </a:r>
            <a:r>
              <a:rPr lang="sk-SK" sz="2200" i="1" dirty="0" smtClean="0"/>
              <a:t>vstupné zariadenie počítača </a:t>
            </a:r>
            <a:r>
              <a:rPr lang="sk-SK" sz="2200" dirty="0" smtClean="0"/>
              <a:t>slúžiace na snímanie pohyblivého obrazu alebo statických obrázkov, a ich prenos do počítača pre ďalšie spracovanie. Predstavujú konštrukčne jednoduchý spôsob digitalizácie obrazu pre počítačové spracovanie.</a:t>
            </a:r>
          </a:p>
          <a:p>
            <a:r>
              <a:rPr lang="sk-SK" sz="2200" dirty="0" smtClean="0"/>
              <a:t>Ich hlavným využitím je </a:t>
            </a:r>
            <a:r>
              <a:rPr lang="sk-SK" sz="2200" dirty="0" err="1" smtClean="0"/>
              <a:t>inernet</a:t>
            </a:r>
            <a:r>
              <a:rPr lang="sk-SK" sz="2200" dirty="0" smtClean="0"/>
              <a:t> - </a:t>
            </a:r>
            <a:r>
              <a:rPr lang="sk-SK" sz="2200" dirty="0" err="1" smtClean="0"/>
              <a:t>online</a:t>
            </a:r>
            <a:r>
              <a:rPr lang="sk-SK" sz="2200" dirty="0" smtClean="0"/>
              <a:t> zobrazenie účastníkov videokonferencie, snímanie priestoru a prenos informácii na internetovú stránku, fotografovanie a pod. Ich využitie je všestrannejšie - umožňujú napr. sledovať priestor ako bezpečnostná kamera, na stráženie detí, na prenos obrazu zo známych miest či turistických destinácií, na cestách a diaľniciach pre zobrazenie dopravnej situácie a pod. Záleží len od aplikačného softvéru, ktorý </a:t>
            </a:r>
            <a:r>
              <a:rPr lang="sk-SK" sz="2200" dirty="0" err="1" smtClean="0"/>
              <a:t>webkameru</a:t>
            </a:r>
            <a:r>
              <a:rPr lang="sk-SK" sz="2200" dirty="0" smtClean="0"/>
              <a:t> obsluhuje.</a:t>
            </a:r>
          </a:p>
          <a:p>
            <a:endParaRPr lang="sk-SK" dirty="0"/>
          </a:p>
        </p:txBody>
      </p:sp>
      <p:pic>
        <p:nvPicPr>
          <p:cNvPr id="9218" name="Picture 2" descr="C:\Users\MEIT\Desktop\webkamera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038851"/>
            <a:ext cx="1440160" cy="181914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Picture 3" descr="C:\Users\MEIT\Desktop\usb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661248"/>
            <a:ext cx="100811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CRT Monitor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                                                            VGA </a:t>
            </a:r>
            <a:r>
              <a:rPr lang="sk-SK" dirty="0" err="1" smtClean="0"/>
              <a:t>kóbel</a:t>
            </a:r>
            <a:endParaRPr lang="sk-SK" dirty="0"/>
          </a:p>
        </p:txBody>
      </p:sp>
      <p:pic>
        <p:nvPicPr>
          <p:cNvPr id="10242" name="Picture 2" descr="C:\Users\MEIT\Desktop\samsungcrtmonito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644008" cy="4219990"/>
          </a:xfrm>
          <a:prstGeom prst="rect">
            <a:avLst/>
          </a:prstGeom>
          <a:noFill/>
        </p:spPr>
      </p:pic>
      <p:pic>
        <p:nvPicPr>
          <p:cNvPr id="10243" name="Picture 3" descr="C:\Users\MEIT\Desktop\v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3524250" cy="2085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LCD Monitor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LCD - </a:t>
            </a:r>
            <a:r>
              <a:rPr lang="sk-SK" sz="2000" b="1" dirty="0" err="1" smtClean="0"/>
              <a:t>liquid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crystal</a:t>
            </a:r>
            <a:r>
              <a:rPr lang="sk-SK" sz="2000" b="1" dirty="0" smtClean="0"/>
              <a:t> display</a:t>
            </a:r>
            <a:r>
              <a:rPr lang="sk-SK" sz="2000" dirty="0" smtClean="0"/>
              <a:t> pracuje na úplne odlišnom princípe - využíva </a:t>
            </a:r>
            <a:r>
              <a:rPr lang="sk-SK" sz="2000" b="1" dirty="0" smtClean="0"/>
              <a:t>polarizáciu odrazeného resp. prejdeného svetla vrstvou tekutých kryštálov</a:t>
            </a:r>
            <a:r>
              <a:rPr lang="sk-SK" sz="2000" dirty="0" smtClean="0"/>
              <a:t>. Ak na plôšku tekutých kryštálov pôsobí el. pole, kryštály sa dočasne usporiadajú a natočia rovinu polarizácie, teda polarizujú svetlo, pričom prejdené svetlo cez polarizačnú fóliu sa javí ako svetlé, neprejdené svetlo sa javí ako tmavé, farba sa vytvára pomocou farebných filtrov. Nevýhodou </a:t>
            </a:r>
            <a:r>
              <a:rPr lang="sk-SK" sz="2000" dirty="0" err="1" smtClean="0"/>
              <a:t>displayov</a:t>
            </a:r>
            <a:r>
              <a:rPr lang="sk-SK" sz="2000" dirty="0" smtClean="0"/>
              <a:t> je tzv. svetelná zotrvačnosť (nevhodné pre animácie a videovýstupy).</a:t>
            </a:r>
            <a:br>
              <a:rPr lang="sk-SK" sz="2000" dirty="0" smtClean="0"/>
            </a:br>
            <a:r>
              <a:rPr lang="sk-SK" sz="2000" dirty="0" smtClean="0"/>
              <a:t>Druhy </a:t>
            </a:r>
            <a:r>
              <a:rPr lang="sk-SK" sz="2000" dirty="0" err="1" smtClean="0"/>
              <a:t>displayov:reflexný</a:t>
            </a:r>
            <a:r>
              <a:rPr lang="sk-SK" sz="2000" dirty="0" smtClean="0"/>
              <a:t> - odráža vonkajšie svetlo (kalkulačky, diáre, hodinky)</a:t>
            </a:r>
          </a:p>
          <a:p>
            <a:r>
              <a:rPr lang="sk-SK" sz="2000" dirty="0" smtClean="0"/>
              <a:t>transparentný - presvetlený vlastným zdrojom svetla</a:t>
            </a:r>
          </a:p>
          <a:p>
            <a:r>
              <a:rPr lang="sk-SK" sz="2000" dirty="0" smtClean="0"/>
              <a:t>projekčný - súčasť premietacích zariadení</a:t>
            </a:r>
          </a:p>
          <a:p>
            <a:endParaRPr lang="sk-SK" sz="2000" dirty="0"/>
          </a:p>
        </p:txBody>
      </p:sp>
      <p:pic>
        <p:nvPicPr>
          <p:cNvPr id="11266" name="Picture 2" descr="C:\Users\MEIT\Desktop\not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6632"/>
            <a:ext cx="1881025" cy="1440160"/>
          </a:xfrm>
          <a:prstGeom prst="rect">
            <a:avLst/>
          </a:prstGeom>
          <a:noFill/>
        </p:spPr>
      </p:pic>
      <p:pic>
        <p:nvPicPr>
          <p:cNvPr id="11267" name="Picture 3" descr="C:\Users\MEIT\Desktop\stock-photo-dvi-and-d-sub-cable-for-lcd-and-crt-monitors-2327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653136"/>
            <a:ext cx="2619474" cy="1861525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7308304" y="6488668"/>
            <a:ext cx="1223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 </a:t>
            </a:r>
            <a:r>
              <a:rPr lang="sk-SK" b="1" i="1" dirty="0" smtClean="0"/>
              <a:t>DVI a VGA</a:t>
            </a:r>
            <a:endParaRPr lang="sk-SK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Tlačiarne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2290" name="Picture 2" descr="C:\Users\MEIT\Desktop\254100001115_0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5017964" cy="3763473"/>
          </a:xfrm>
          <a:prstGeom prst="rect">
            <a:avLst/>
          </a:prstGeom>
          <a:noFill/>
        </p:spPr>
      </p:pic>
      <p:pic>
        <p:nvPicPr>
          <p:cNvPr id="12291" name="Picture 3" descr="C:\Users\MEIT\Desktop\sweex-redukcia-usb-na-lpt-port_i41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564904"/>
            <a:ext cx="2554817" cy="2042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Popis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 smtClean="0"/>
              <a:t>Tlačiareň</a:t>
            </a:r>
            <a:r>
              <a:rPr lang="sk-SK" dirty="0" smtClean="0"/>
              <a:t> je výstupné zariadenie pripojiteľné k počítaču, určené na tlač predovšetkým papierových dokumentov. Niektoré novšie tlačiarne sú však použiteľné aj na tlač fotografií vo vysokej kvalite, a niektoré sú tiež schopné samostatnej činnosti bez pripojenia počítača (priamou tlačou z pamäťových médií). Časť tlačiarní je zabudovaných do rôznych zariadení (napr. elektronické pokladne, lekársky ultrazvukový prístroj), alebo sú spojené so </a:t>
            </a:r>
            <a:r>
              <a:rPr lang="sk-SK" dirty="0" err="1" smtClean="0"/>
              <a:t>scannerom</a:t>
            </a:r>
            <a:r>
              <a:rPr lang="sk-SK" dirty="0" smtClean="0"/>
              <a:t> a/alebo faxom. Špecifickým druhom tlačiarní sú v poslednom čase tzv. 3D tlačiarne, ktoré nevytvárajú plošný obraz na nosnom médiu, ale produkujú priestorové "výtlačky".</a:t>
            </a:r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Druhy tlačiarní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Atramentová tlačiareň:</a:t>
            </a:r>
          </a:p>
          <a:p>
            <a:endParaRPr lang="sk-SK" dirty="0"/>
          </a:p>
        </p:txBody>
      </p:sp>
      <p:pic>
        <p:nvPicPr>
          <p:cNvPr id="13314" name="Picture 2" descr="C:\Users\MEIT\Desktop\151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3469407" cy="2865743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3347864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Princíp spočíva v tom, že kvapky atramentu sú vystrekované z </a:t>
            </a:r>
            <a:r>
              <a:rPr lang="sk-SK" dirty="0" err="1" smtClean="0"/>
              <a:t>trysiek</a:t>
            </a:r>
            <a:r>
              <a:rPr lang="sk-SK" dirty="0" smtClean="0"/>
              <a:t> proti papieru na ktorom okamžite vysychajú. </a:t>
            </a:r>
            <a:endParaRPr lang="sk-S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Ihličková tlačiareň:</a:t>
            </a:r>
          </a:p>
          <a:p>
            <a:endParaRPr lang="sk-SK" dirty="0"/>
          </a:p>
        </p:txBody>
      </p:sp>
      <p:pic>
        <p:nvPicPr>
          <p:cNvPr id="14338" name="Picture 2" descr="C:\Users\MEIT\Desktop\oki-ml-3390-eco-ihlickova-tlaciaren-24-ihl-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48880"/>
            <a:ext cx="3930848" cy="3621996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1259632" y="270892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Tlač je prevedená najčastejšie za pomoci deviatich ihlíc, ktoré po odtlačení sa do farebnej pásky sa vyklepávajú písmena znaky, alebo obrázky na papier </a:t>
            </a:r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Laserová tlačiareň:</a:t>
            </a:r>
          </a:p>
          <a:p>
            <a:endParaRPr lang="sk-SK" dirty="0"/>
          </a:p>
        </p:txBody>
      </p:sp>
      <p:pic>
        <p:nvPicPr>
          <p:cNvPr id="15362" name="Picture 2" descr="C:\Users\MEIT\Desktop\samsung-sl-m2022w-nfc-ciernobiela-laserova-tlaciaren-1200x1200dpi-20str-min-128mb-usb-wifi-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89040"/>
            <a:ext cx="4140968" cy="2760646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1331640" y="26369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Používa statickú elektrinu a laserový lúč na to, aby na papier naniesla zo zásobníka Toner, ten sa potom pomocou horúceho valca zapečie do papiera.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2974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Prehľad zariadení</a:t>
            </a:r>
            <a:br>
              <a:rPr lang="sk-SK" sz="2800" b="1" dirty="0" smtClean="0"/>
            </a:br>
            <a:r>
              <a:rPr lang="sk-SK" sz="2800" b="1" dirty="0" smtClean="0"/>
              <a:t>(vstupné)</a:t>
            </a: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268760"/>
            <a:ext cx="8445624" cy="5184576"/>
          </a:xfrm>
        </p:spPr>
        <p:txBody>
          <a:bodyPr>
            <a:normAutofit lnSpcReduction="10000"/>
          </a:bodyPr>
          <a:lstStyle/>
          <a:p>
            <a:r>
              <a:rPr lang="sk-SK" sz="2000" b="1" dirty="0" smtClean="0"/>
              <a:t>tlačidlové ovládače</a:t>
            </a:r>
          </a:p>
          <a:p>
            <a:pPr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                                  - </a:t>
            </a:r>
            <a:r>
              <a:rPr lang="sk-SK" sz="2000" i="1" dirty="0" smtClean="0"/>
              <a:t>klávesnica</a:t>
            </a:r>
          </a:p>
          <a:p>
            <a:r>
              <a:rPr lang="sk-SK" sz="2000" b="1" dirty="0" smtClean="0"/>
              <a:t>grafické ovládače</a:t>
            </a:r>
            <a:r>
              <a:rPr lang="sk-SK" sz="2000" dirty="0" smtClean="0"/>
              <a:t>    </a:t>
            </a:r>
          </a:p>
          <a:p>
            <a:pPr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                                   - </a:t>
            </a:r>
            <a:r>
              <a:rPr lang="sk-SK" sz="2000" i="1" dirty="0" smtClean="0"/>
              <a:t>myš</a:t>
            </a:r>
            <a:r>
              <a:rPr lang="sk-SK" sz="2000" dirty="0" smtClean="0"/>
              <a:t> a jej modifikácie (</a:t>
            </a:r>
            <a:r>
              <a:rPr lang="sk-SK" sz="2000" dirty="0" err="1" smtClean="0"/>
              <a:t>trackball</a:t>
            </a:r>
            <a:r>
              <a:rPr lang="sk-SK" sz="2000" dirty="0" smtClean="0"/>
              <a:t>, </a:t>
            </a:r>
            <a:r>
              <a:rPr lang="sk-SK" sz="2000" dirty="0" err="1" smtClean="0"/>
              <a:t>touchpad</a:t>
            </a:r>
            <a:r>
              <a:rPr lang="sk-SK" sz="2000" dirty="0" smtClean="0"/>
              <a:t>)</a:t>
            </a:r>
            <a:br>
              <a:rPr lang="sk-SK" sz="2000" dirty="0" smtClean="0"/>
            </a:br>
            <a:r>
              <a:rPr lang="sk-SK" sz="2000" dirty="0" smtClean="0"/>
              <a:t>                                    - </a:t>
            </a:r>
            <a:r>
              <a:rPr lang="sk-SK" sz="2000" i="1" dirty="0" err="1" smtClean="0"/>
              <a:t>joystick</a:t>
            </a:r>
            <a:r>
              <a:rPr lang="sk-SK" sz="2000" dirty="0" smtClean="0"/>
              <a:t> - krížový ovládač</a:t>
            </a:r>
            <a:br>
              <a:rPr lang="sk-SK" sz="2000" dirty="0" smtClean="0"/>
            </a:br>
            <a:r>
              <a:rPr lang="sk-SK" sz="2000" dirty="0" smtClean="0"/>
              <a:t>                                    - </a:t>
            </a:r>
            <a:r>
              <a:rPr lang="sk-SK" sz="2000" i="1" dirty="0" smtClean="0"/>
              <a:t>svetelné pero, dotyková obrazovka</a:t>
            </a:r>
          </a:p>
          <a:p>
            <a:r>
              <a:rPr lang="sk-SK" sz="2000" b="1" dirty="0" smtClean="0"/>
              <a:t>grafické snímače    </a:t>
            </a:r>
          </a:p>
          <a:p>
            <a:pPr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                                  - </a:t>
            </a:r>
            <a:r>
              <a:rPr lang="sk-SK" sz="2000" i="1" dirty="0" err="1" smtClean="0"/>
              <a:t>scanner</a:t>
            </a:r>
            <a:r>
              <a:rPr lang="sk-SK" sz="2000" dirty="0" smtClean="0"/>
              <a:t> - snímač graf. predlohy</a:t>
            </a:r>
            <a:br>
              <a:rPr lang="sk-SK" sz="2000" dirty="0" smtClean="0"/>
            </a:br>
            <a:r>
              <a:rPr lang="sk-SK" sz="2000" dirty="0" smtClean="0"/>
              <a:t>                                   - </a:t>
            </a:r>
            <a:r>
              <a:rPr lang="sk-SK" sz="2000" i="1" dirty="0" err="1" smtClean="0"/>
              <a:t>tablet</a:t>
            </a:r>
            <a:r>
              <a:rPr lang="sk-SK" sz="2000" dirty="0" smtClean="0"/>
              <a:t> (</a:t>
            </a:r>
            <a:r>
              <a:rPr lang="sk-SK" sz="2000" dirty="0" err="1" smtClean="0"/>
              <a:t>digitizér</a:t>
            </a:r>
            <a:r>
              <a:rPr lang="sk-SK" sz="2000" dirty="0" smtClean="0"/>
              <a:t>)</a:t>
            </a:r>
            <a:br>
              <a:rPr lang="sk-SK" sz="2000" dirty="0" smtClean="0"/>
            </a:br>
            <a:r>
              <a:rPr lang="sk-SK" sz="2000" dirty="0" smtClean="0"/>
              <a:t>                                   - </a:t>
            </a:r>
            <a:r>
              <a:rPr lang="sk-SK" sz="2000" i="1" dirty="0" smtClean="0"/>
              <a:t>videokamera</a:t>
            </a:r>
          </a:p>
          <a:p>
            <a:r>
              <a:rPr lang="sk-SK" sz="2000" b="1" dirty="0" smtClean="0"/>
              <a:t>snímače fyzikálnych prostredí</a:t>
            </a:r>
          </a:p>
          <a:p>
            <a:pPr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                                   - </a:t>
            </a:r>
            <a:r>
              <a:rPr lang="sk-SK" sz="2000" i="1" dirty="0" smtClean="0"/>
              <a:t>zvuk</a:t>
            </a:r>
            <a:r>
              <a:rPr lang="sk-SK" sz="2000" dirty="0" smtClean="0"/>
              <a:t> (mikrofón)</a:t>
            </a:r>
            <a:br>
              <a:rPr lang="sk-SK" sz="2000" dirty="0" smtClean="0"/>
            </a:br>
            <a:r>
              <a:rPr lang="sk-SK" sz="2000" dirty="0" smtClean="0"/>
              <a:t>                                    - </a:t>
            </a:r>
            <a:r>
              <a:rPr lang="sk-SK" sz="2000" i="1" dirty="0" smtClean="0"/>
              <a:t>iné</a:t>
            </a:r>
            <a:r>
              <a:rPr lang="sk-SK" sz="2000" dirty="0" smtClean="0"/>
              <a:t> (svetlo, </a:t>
            </a:r>
            <a:r>
              <a:rPr lang="sk-SK" sz="2000" dirty="0" err="1" smtClean="0"/>
              <a:t>mag</a:t>
            </a:r>
            <a:r>
              <a:rPr lang="sk-SK" sz="2000" dirty="0" smtClean="0"/>
              <a:t>. pole - sondy) </a:t>
            </a:r>
          </a:p>
          <a:p>
            <a:r>
              <a:rPr lang="sk-SK" sz="2000" b="1" dirty="0" smtClean="0"/>
              <a:t>sieťové a telekomunikačné dátové vstupy</a:t>
            </a:r>
          </a:p>
          <a:p>
            <a:pPr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                                   - </a:t>
            </a:r>
            <a:r>
              <a:rPr lang="sk-SK" sz="2000" i="1" dirty="0" smtClean="0"/>
              <a:t>modem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sk-SK" dirty="0" smtClean="0"/>
              <a:t>Reproduktory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196752"/>
            <a:ext cx="8424936" cy="5544616"/>
          </a:xfrm>
        </p:spPr>
        <p:txBody>
          <a:bodyPr>
            <a:normAutofit/>
          </a:bodyPr>
          <a:lstStyle/>
          <a:p>
            <a:endParaRPr lang="sk-SK" sz="1100" dirty="0" smtClean="0"/>
          </a:p>
          <a:p>
            <a:endParaRPr lang="sk-SK" sz="1100" dirty="0"/>
          </a:p>
          <a:p>
            <a:endParaRPr lang="sk-SK" sz="1100" dirty="0" smtClean="0"/>
          </a:p>
          <a:p>
            <a:endParaRPr lang="sk-SK" sz="1100" dirty="0"/>
          </a:p>
          <a:p>
            <a:endParaRPr lang="sk-SK" sz="1100" dirty="0" smtClean="0"/>
          </a:p>
          <a:p>
            <a:endParaRPr lang="sk-SK" sz="1100" dirty="0"/>
          </a:p>
          <a:p>
            <a:endParaRPr lang="sk-SK" sz="1100" dirty="0" smtClean="0"/>
          </a:p>
          <a:p>
            <a:endParaRPr lang="sk-SK" sz="1100" dirty="0"/>
          </a:p>
          <a:p>
            <a:r>
              <a:rPr lang="sk-SK" sz="1200" dirty="0" smtClean="0"/>
              <a:t>                                                                                                                                                                                   </a:t>
            </a:r>
            <a:r>
              <a:rPr lang="sk-SK" sz="1600" dirty="0" smtClean="0"/>
              <a:t>HDMI audio kábel</a:t>
            </a:r>
          </a:p>
          <a:p>
            <a:endParaRPr lang="sk-SK" sz="1100" dirty="0"/>
          </a:p>
          <a:p>
            <a:endParaRPr lang="sk-SK" sz="1100" dirty="0" smtClean="0"/>
          </a:p>
          <a:p>
            <a:endParaRPr lang="sk-SK" sz="1100" dirty="0"/>
          </a:p>
          <a:p>
            <a:endParaRPr lang="sk-SK" sz="1100" dirty="0" smtClean="0"/>
          </a:p>
          <a:p>
            <a:endParaRPr lang="sk-SK" sz="1100" dirty="0"/>
          </a:p>
          <a:p>
            <a:endParaRPr lang="sk-SK" sz="1100" dirty="0" smtClean="0"/>
          </a:p>
          <a:p>
            <a:endParaRPr lang="sk-SK" sz="1100" dirty="0"/>
          </a:p>
          <a:p>
            <a:endParaRPr lang="sk-SK" sz="1100" dirty="0" smtClean="0"/>
          </a:p>
          <a:p>
            <a:endParaRPr lang="sk-SK" sz="1100" dirty="0"/>
          </a:p>
          <a:p>
            <a:endParaRPr lang="sk-SK" sz="1100" dirty="0" smtClean="0"/>
          </a:p>
          <a:p>
            <a:endParaRPr lang="sk-SK" sz="1100" dirty="0"/>
          </a:p>
          <a:p>
            <a:endParaRPr lang="sk-SK" sz="1100" dirty="0" smtClean="0"/>
          </a:p>
          <a:p>
            <a:endParaRPr lang="sk-SK" sz="1100" dirty="0"/>
          </a:p>
          <a:p>
            <a:endParaRPr lang="sk-SK" sz="1100" dirty="0" smtClean="0"/>
          </a:p>
          <a:p>
            <a:endParaRPr lang="sk-SK" sz="1100" dirty="0"/>
          </a:p>
          <a:p>
            <a:pPr>
              <a:buNone/>
            </a:pPr>
            <a:r>
              <a:rPr lang="sk-SK" sz="1100" dirty="0" smtClean="0"/>
              <a:t>                                                                                                                                                                                                    </a:t>
            </a:r>
            <a:r>
              <a:rPr lang="sk-SK" sz="1800" dirty="0" err="1" smtClean="0"/>
              <a:t>Cinch</a:t>
            </a:r>
            <a:r>
              <a:rPr lang="sk-SK" sz="1800" dirty="0" smtClean="0"/>
              <a:t> kábel audio</a:t>
            </a:r>
            <a:endParaRPr lang="sk-SK" sz="1800" dirty="0"/>
          </a:p>
        </p:txBody>
      </p:sp>
      <p:pic>
        <p:nvPicPr>
          <p:cNvPr id="16386" name="Picture 2" descr="C:\Users\MEIT\Deskto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7020779" cy="4680526"/>
          </a:xfrm>
          <a:prstGeom prst="rect">
            <a:avLst/>
          </a:prstGeom>
          <a:noFill/>
        </p:spPr>
      </p:pic>
      <p:pic>
        <p:nvPicPr>
          <p:cNvPr id="16387" name="Picture 3" descr="C:\Users\MEIT\Desktop\Img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166" y="3212976"/>
            <a:ext cx="2895834" cy="2332015"/>
          </a:xfrm>
          <a:prstGeom prst="rect">
            <a:avLst/>
          </a:prstGeom>
          <a:noFill/>
        </p:spPr>
      </p:pic>
      <p:pic>
        <p:nvPicPr>
          <p:cNvPr id="16388" name="Picture 4" descr="C:\Users\MEIT\Desktop\cavo_hdmi+aud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908720"/>
            <a:ext cx="1905000" cy="1819275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2915816" y="6021288"/>
            <a:ext cx="1265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 </a:t>
            </a:r>
            <a:r>
              <a:rPr lang="sk-SK" b="1" i="1" dirty="0" smtClean="0">
                <a:solidFill>
                  <a:srgbClr val="C00000"/>
                </a:solidFill>
              </a:rPr>
              <a:t>Tieto mam</a:t>
            </a:r>
            <a:endParaRPr lang="sk-SK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680520"/>
          </a:xfrm>
        </p:spPr>
        <p:txBody>
          <a:bodyPr>
            <a:normAutofit fontScale="62500" lnSpcReduction="20000"/>
          </a:bodyPr>
          <a:lstStyle/>
          <a:p>
            <a:r>
              <a:rPr lang="sk-SK" b="1" dirty="0" smtClean="0"/>
              <a:t>Reproduktor</a:t>
            </a:r>
            <a:r>
              <a:rPr lang="sk-SK" dirty="0" smtClean="0"/>
              <a:t> je elektromechanické zariadenie, ktoré mení elektrický signál na mechanický pohyb, ktorý spôsobuje akustické vlnenie. Nazýva sa teda elektromechanický a </a:t>
            </a:r>
            <a:r>
              <a:rPr lang="sk-SK" dirty="0" err="1" smtClean="0"/>
              <a:t>mechanickoakustický</a:t>
            </a:r>
            <a:r>
              <a:rPr lang="sk-SK" dirty="0" smtClean="0"/>
              <a:t> menič, ale zaužívané je </a:t>
            </a:r>
            <a:r>
              <a:rPr lang="sk-SK" b="1" dirty="0" smtClean="0"/>
              <a:t>elektroakustický menič</a:t>
            </a:r>
            <a:r>
              <a:rPr lang="sk-SK" dirty="0" smtClean="0"/>
              <a:t>. Reproduktor využíva princíp elektromagnetu.</a:t>
            </a:r>
          </a:p>
          <a:p>
            <a:r>
              <a:rPr lang="sk-SK" dirty="0" smtClean="0"/>
              <a:t>V širšom zmysle sa ako </a:t>
            </a:r>
            <a:r>
              <a:rPr lang="sk-SK" b="1" dirty="0" smtClean="0"/>
              <a:t>reproduktor</a:t>
            </a:r>
            <a:r>
              <a:rPr lang="sk-SK" dirty="0" smtClean="0"/>
              <a:t> označuje časť reproduktorovej sústavy, ktorá pozostáva z reproduktorov (ako elektroakustického meniča) spojeného s akustickým zariadením – </a:t>
            </a:r>
            <a:r>
              <a:rPr lang="sk-SK" dirty="0" err="1" smtClean="0"/>
              <a:t>ozvučnicou</a:t>
            </a:r>
            <a:r>
              <a:rPr lang="sk-SK" dirty="0" smtClean="0"/>
              <a:t> rezonančnou doskou, alebo rezonančnou debnou, na zosilnenie, alebo usmernenie zvuku. Takáto zostava je obvykle doplnená o elektrické diely deliace vstupnú frekvenciu pre jednotlivé reproduktory (vysoké tóny, stredné tóny, basové tóny), ktorú </a:t>
            </a:r>
            <a:r>
              <a:rPr lang="sk-SK" dirty="0" err="1" smtClean="0"/>
              <a:t>nazývme</a:t>
            </a:r>
            <a:r>
              <a:rPr lang="sk-SK" dirty="0" smtClean="0"/>
              <a:t> reproduktorová výhybka, tiež niekedy obsahujúca elektronické </a:t>
            </a:r>
            <a:r>
              <a:rPr lang="sk-SK" dirty="0" err="1" smtClean="0"/>
              <a:t>zosilovače</a:t>
            </a:r>
            <a:r>
              <a:rPr lang="sk-SK" dirty="0" smtClean="0"/>
              <a:t> a </a:t>
            </a:r>
            <a:r>
              <a:rPr lang="sk-SK" dirty="0" err="1" smtClean="0"/>
              <a:t>ekvalizéry</a:t>
            </a:r>
            <a:r>
              <a:rPr lang="sk-SK" dirty="0" smtClean="0"/>
              <a:t>. Tieto diely sú kompaktne uložené a dizajnovo upravené na použitie s audiovizuálnym zariadením. Bližšie pozri reproduktorová sústava.</a:t>
            </a:r>
          </a:p>
          <a:p>
            <a:r>
              <a:rPr lang="sk-SK" dirty="0" smtClean="0"/>
              <a:t>Zvuk a jeho šírenie je mechanická záležitosť – je to kmitanie častíc vzduchu alebo iného média (voda, oceľ atď.). Z toho je zrejmé, že pri vákuu nedôjde k jeho šírení.</a:t>
            </a:r>
          </a:p>
          <a:p>
            <a:endParaRPr lang="sk-SK" dirty="0"/>
          </a:p>
        </p:txBody>
      </p:sp>
      <p:pic>
        <p:nvPicPr>
          <p:cNvPr id="17410" name="Picture 2" descr="C:\Users\MEIT\Desktop\220px-12zollhin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963699"/>
            <a:ext cx="2160240" cy="1894301"/>
          </a:xfrm>
          <a:prstGeom prst="rect">
            <a:avLst/>
          </a:prstGeom>
          <a:noFill/>
        </p:spPr>
      </p:pic>
      <p:pic>
        <p:nvPicPr>
          <p:cNvPr id="17411" name="Picture 3" descr="C:\Users\MEIT\Desktop\7317.TRS_2D00_Mini_2D00_Pl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7264"/>
            <a:ext cx="2580456" cy="1690736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07504" y="630932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 </a:t>
            </a:r>
            <a:r>
              <a:rPr lang="sk-SK" b="1" i="1" dirty="0" smtClean="0"/>
              <a:t>audio </a:t>
            </a:r>
            <a:r>
              <a:rPr lang="sk-SK" b="1" i="1" dirty="0" err="1" smtClean="0"/>
              <a:t>jack</a:t>
            </a:r>
            <a:endParaRPr lang="sk-SK" b="1" i="1" dirty="0"/>
          </a:p>
        </p:txBody>
      </p:sp>
      <p:sp>
        <p:nvSpPr>
          <p:cNvPr id="7" name="Obdĺžnik 6"/>
          <p:cNvSpPr/>
          <p:nvPr/>
        </p:nvSpPr>
        <p:spPr>
          <a:xfrm rot="18704145">
            <a:off x="8156164" y="6231058"/>
            <a:ext cx="10619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b="1" dirty="0" smtClean="0"/>
              <a:t>Drop </a:t>
            </a:r>
            <a:r>
              <a:rPr lang="sk-SK" sz="1200" b="1" dirty="0" err="1" smtClean="0"/>
              <a:t>the</a:t>
            </a:r>
            <a:r>
              <a:rPr lang="sk-SK" sz="1200" b="1" dirty="0" smtClean="0"/>
              <a:t> </a:t>
            </a:r>
            <a:r>
              <a:rPr lang="sk-SK" sz="1200" b="1" dirty="0" err="1" smtClean="0"/>
              <a:t>bass</a:t>
            </a:r>
            <a:endParaRPr lang="sk-SK" sz="1200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Router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18434" name="Picture 2" descr="C:\Users\MEIT\Desktop\Linksys WRT54G 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4048125" cy="3124200"/>
          </a:xfrm>
          <a:prstGeom prst="rect">
            <a:avLst/>
          </a:prstGeom>
          <a:noFill/>
        </p:spPr>
      </p:pic>
      <p:pic>
        <p:nvPicPr>
          <p:cNvPr id="18435" name="Picture 3" descr="C:\Users\MEIT\Desktop\ethernet_c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643688" y="1254473"/>
            <a:ext cx="2486025" cy="25146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7020272" y="3861048"/>
            <a:ext cx="150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 Sieťový kábel</a:t>
            </a:r>
            <a:endParaRPr lang="sk-SK" b="1" dirty="0"/>
          </a:p>
        </p:txBody>
      </p:sp>
      <p:sp>
        <p:nvSpPr>
          <p:cNvPr id="7" name="Obdĺžnik 6"/>
          <p:cNvSpPr/>
          <p:nvPr/>
        </p:nvSpPr>
        <p:spPr>
          <a:xfrm>
            <a:off x="1547664" y="45811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err="1" smtClean="0"/>
              <a:t>Router</a:t>
            </a:r>
            <a:r>
              <a:rPr lang="sk-SK" dirty="0" smtClean="0"/>
              <a:t> (smerovač) je v počítačových sieťach aktívne sieťové zariadenie, ktoré procesom zvaným </a:t>
            </a:r>
            <a:r>
              <a:rPr lang="sk-SK" dirty="0" err="1" smtClean="0"/>
              <a:t>routovanie</a:t>
            </a:r>
            <a:r>
              <a:rPr lang="sk-SK" dirty="0" smtClean="0"/>
              <a:t> </a:t>
            </a:r>
            <a:r>
              <a:rPr lang="sk-SK" dirty="0" err="1" smtClean="0"/>
              <a:t>preposiela</a:t>
            </a:r>
            <a:r>
              <a:rPr lang="sk-SK" dirty="0" smtClean="0"/>
              <a:t> </a:t>
            </a:r>
            <a:r>
              <a:rPr lang="sk-SK" dirty="0" err="1" smtClean="0"/>
              <a:t>datagramy</a:t>
            </a:r>
            <a:r>
              <a:rPr lang="sk-SK" dirty="0" smtClean="0"/>
              <a:t> smerom k ich cieľu. </a:t>
            </a:r>
            <a:r>
              <a:rPr lang="sk-SK" dirty="0" err="1" smtClean="0"/>
              <a:t>Routovanie</a:t>
            </a:r>
            <a:r>
              <a:rPr lang="sk-SK" dirty="0" smtClean="0"/>
              <a:t> prebieha na tretej vrstve referenčného modelu ISO / OSI (sieťová vrstva).</a:t>
            </a:r>
            <a:endParaRPr 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Rozšírenie počítačov v domácnostiach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19458" name="Picture 2" descr="C:\Users\MEIT\Desktop\Aqps.prieskum_pc_graf03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677059" cy="3917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</a:t>
            </a:r>
            <a:r>
              <a:rPr lang="sk-SK" dirty="0" err="1" smtClean="0"/>
              <a:t>ata</a:t>
            </a:r>
            <a:r>
              <a:rPr lang="sk-SK" dirty="0" smtClean="0"/>
              <a:t> projektor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483" name="Picture 3" descr="C:\Users\MEIT\Desktop\v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2808312" cy="1662217"/>
          </a:xfrm>
          <a:prstGeom prst="rect">
            <a:avLst/>
          </a:prstGeom>
          <a:noFill/>
        </p:spPr>
      </p:pic>
      <p:pic>
        <p:nvPicPr>
          <p:cNvPr id="20484" name="Picture 4" descr="C:\Users\MEIT\Desktop\dataprojektor-novy-fenomen-firemnich-prezentaci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4104456" cy="3078342"/>
          </a:xfrm>
          <a:prstGeom prst="rect">
            <a:avLst/>
          </a:prstGeom>
          <a:noFill/>
        </p:spPr>
      </p:pic>
      <p:pic>
        <p:nvPicPr>
          <p:cNvPr id="20485" name="Picture 5" descr="C:\Users\MEIT\Desktop\img_734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005064"/>
            <a:ext cx="3402707" cy="2566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192688"/>
          </a:xfrm>
        </p:spPr>
        <p:txBody>
          <a:bodyPr>
            <a:normAutofit/>
          </a:bodyPr>
          <a:lstStyle/>
          <a:p>
            <a:r>
              <a:rPr lang="sk-SK" sz="2000" dirty="0" err="1" smtClean="0"/>
              <a:t>Dataprojektor</a:t>
            </a:r>
            <a:r>
              <a:rPr lang="sk-SK" sz="2000" dirty="0" smtClean="0"/>
              <a:t> (alebo tiež dátový projektor) je zariadenie umožňujúce sprostredkovať prezentáciu všetkým prítomným tým, že obraz, ktorého zdrojom môže byť osobný počítač, notebook, prehrávač DVD a iné </a:t>
            </a:r>
            <a:r>
              <a:rPr lang="sk-SK" sz="2000" dirty="0" err="1" smtClean="0"/>
              <a:t>videozariadenia</a:t>
            </a:r>
            <a:r>
              <a:rPr lang="sk-SK" sz="2000" dirty="0" smtClean="0"/>
              <a:t>, projektuje (premieta) na plátno či stenu. </a:t>
            </a:r>
            <a:br>
              <a:rPr lang="sk-SK" sz="2000" dirty="0" smtClean="0"/>
            </a:br>
            <a:r>
              <a:rPr lang="sk-SK" sz="2000" dirty="0" smtClean="0"/>
              <a:t>Existuje ešte videoprojektor, ktorý má iné zameranie.</a:t>
            </a:r>
          </a:p>
          <a:p>
            <a:r>
              <a:rPr lang="sk-SK" sz="2000" dirty="0" err="1" smtClean="0"/>
              <a:t>Datové</a:t>
            </a:r>
            <a:r>
              <a:rPr lang="sk-SK" sz="2000" dirty="0" smtClean="0"/>
              <a:t> projektory </a:t>
            </a:r>
            <a:r>
              <a:rPr lang="sk-SK" sz="2000" dirty="0" err="1" smtClean="0"/>
              <a:t>se</a:t>
            </a:r>
            <a:r>
              <a:rPr lang="sk-SK" sz="2000" dirty="0" smtClean="0"/>
              <a:t> </a:t>
            </a:r>
            <a:r>
              <a:rPr lang="sk-SK" sz="2000" dirty="0" err="1" smtClean="0"/>
              <a:t>vyrábí</a:t>
            </a:r>
            <a:r>
              <a:rPr lang="sk-SK" sz="2000" dirty="0" smtClean="0"/>
              <a:t> v </a:t>
            </a:r>
            <a:r>
              <a:rPr lang="sk-SK" sz="2000" dirty="0" err="1" smtClean="0"/>
              <a:t>různých</a:t>
            </a:r>
            <a:r>
              <a:rPr lang="sk-SK" sz="2000" dirty="0" smtClean="0"/>
              <a:t> </a:t>
            </a:r>
            <a:r>
              <a:rPr lang="sk-SK" sz="2000" dirty="0" err="1" smtClean="0"/>
              <a:t>provedeních</a:t>
            </a:r>
            <a:r>
              <a:rPr lang="sk-SK" sz="2000" dirty="0" smtClean="0"/>
              <a:t> a </a:t>
            </a:r>
            <a:r>
              <a:rPr lang="sk-SK" sz="2000" dirty="0" err="1" smtClean="0"/>
              <a:t>velikostech</a:t>
            </a:r>
            <a:r>
              <a:rPr lang="sk-SK" sz="2000" dirty="0" smtClean="0"/>
              <a:t>. </a:t>
            </a:r>
            <a:r>
              <a:rPr lang="sk-SK" sz="2000" dirty="0" err="1" smtClean="0"/>
              <a:t>Počínaje</a:t>
            </a:r>
            <a:r>
              <a:rPr lang="sk-SK" sz="2000" dirty="0" smtClean="0"/>
              <a:t> </a:t>
            </a:r>
            <a:r>
              <a:rPr lang="sk-SK" sz="2000" dirty="0" err="1" smtClean="0"/>
              <a:t>ultralehkými</a:t>
            </a:r>
            <a:r>
              <a:rPr lang="sk-SK" sz="2000" dirty="0" smtClean="0"/>
              <a:t> projektory, </a:t>
            </a:r>
            <a:r>
              <a:rPr lang="sk-SK" sz="2000" dirty="0" err="1" smtClean="0"/>
              <a:t>které</a:t>
            </a:r>
            <a:r>
              <a:rPr lang="sk-SK" sz="2000" dirty="0" smtClean="0"/>
              <a:t> </a:t>
            </a:r>
            <a:r>
              <a:rPr lang="sk-SK" sz="2000" dirty="0" err="1" smtClean="0"/>
              <a:t>jsou</a:t>
            </a:r>
            <a:r>
              <a:rPr lang="sk-SK" sz="2000" dirty="0" smtClean="0"/>
              <a:t> vhodné na cesty a </a:t>
            </a:r>
            <a:r>
              <a:rPr lang="sk-SK" sz="2000" dirty="0" err="1" smtClean="0"/>
              <a:t>jejichž</a:t>
            </a:r>
            <a:r>
              <a:rPr lang="sk-SK" sz="2000" dirty="0" smtClean="0"/>
              <a:t> </a:t>
            </a:r>
            <a:r>
              <a:rPr lang="sk-SK" sz="2000" dirty="0" err="1" smtClean="0"/>
              <a:t>rozměry</a:t>
            </a:r>
            <a:r>
              <a:rPr lang="sk-SK" sz="2000" dirty="0" smtClean="0"/>
              <a:t> </a:t>
            </a:r>
            <a:r>
              <a:rPr lang="sk-SK" sz="2000" dirty="0" err="1" smtClean="0"/>
              <a:t>se</a:t>
            </a:r>
            <a:r>
              <a:rPr lang="sk-SK" sz="2000" dirty="0" smtClean="0"/>
              <a:t> </a:t>
            </a:r>
            <a:r>
              <a:rPr lang="sk-SK" sz="2000" dirty="0" err="1" smtClean="0"/>
              <a:t>pohybují</a:t>
            </a:r>
            <a:r>
              <a:rPr lang="sk-SK" sz="2000" dirty="0" smtClean="0"/>
              <a:t> kolem 16 × 7 × 20 </a:t>
            </a:r>
            <a:r>
              <a:rPr lang="sk-SK" sz="2000" dirty="0" err="1" smtClean="0"/>
              <a:t>centimetrů</a:t>
            </a:r>
            <a:r>
              <a:rPr lang="sk-SK" sz="2000" dirty="0" smtClean="0"/>
              <a:t> (Š/V/H) a </a:t>
            </a:r>
            <a:r>
              <a:rPr lang="sk-SK" sz="2000" dirty="0" err="1" smtClean="0"/>
              <a:t>hmotnost</a:t>
            </a:r>
            <a:r>
              <a:rPr lang="sk-SK" sz="2000" dirty="0" smtClean="0"/>
              <a:t> </a:t>
            </a:r>
            <a:r>
              <a:rPr lang="sk-SK" sz="2000" dirty="0" err="1" smtClean="0"/>
              <a:t>nepřesahuje</a:t>
            </a:r>
            <a:r>
              <a:rPr lang="sk-SK" sz="2000" dirty="0" smtClean="0"/>
              <a:t> 1,5 kilogramu, a </a:t>
            </a:r>
            <a:r>
              <a:rPr lang="sk-SK" sz="2000" dirty="0" err="1" smtClean="0"/>
              <a:t>konče</a:t>
            </a:r>
            <a:r>
              <a:rPr lang="sk-SK" sz="2000" dirty="0" smtClean="0"/>
              <a:t> </a:t>
            </a:r>
            <a:r>
              <a:rPr lang="sk-SK" sz="2000" dirty="0" err="1" smtClean="0"/>
              <a:t>konferenčními</a:t>
            </a:r>
            <a:r>
              <a:rPr lang="sk-SK" sz="2000" dirty="0" smtClean="0"/>
              <a:t> projektory, </a:t>
            </a:r>
            <a:r>
              <a:rPr lang="sk-SK" sz="2000" dirty="0" err="1" smtClean="0"/>
              <a:t>které</a:t>
            </a:r>
            <a:r>
              <a:rPr lang="sk-SK" sz="2000" dirty="0" smtClean="0"/>
              <a:t> </a:t>
            </a:r>
            <a:r>
              <a:rPr lang="sk-SK" sz="2000" dirty="0" err="1" smtClean="0"/>
              <a:t>jsou</a:t>
            </a:r>
            <a:r>
              <a:rPr lang="sk-SK" sz="2000" dirty="0" smtClean="0"/>
              <a:t> </a:t>
            </a:r>
            <a:r>
              <a:rPr lang="sk-SK" sz="2000" dirty="0" err="1" smtClean="0"/>
              <a:t>součástí</a:t>
            </a:r>
            <a:r>
              <a:rPr lang="sk-SK" sz="2000" dirty="0" smtClean="0"/>
              <a:t> </a:t>
            </a:r>
            <a:r>
              <a:rPr lang="sk-SK" sz="2000" dirty="0" err="1" smtClean="0"/>
              <a:t>konferenčních</a:t>
            </a:r>
            <a:r>
              <a:rPr lang="sk-SK" sz="2000" dirty="0" smtClean="0"/>
              <a:t> </a:t>
            </a:r>
            <a:r>
              <a:rPr lang="sk-SK" sz="2000" dirty="0" err="1" smtClean="0"/>
              <a:t>místností</a:t>
            </a:r>
            <a:r>
              <a:rPr lang="sk-SK" sz="2000" dirty="0" smtClean="0"/>
              <a:t>, </a:t>
            </a:r>
            <a:r>
              <a:rPr lang="sk-SK" sz="2000" dirty="0" err="1" smtClean="0"/>
              <a:t>poskytující</a:t>
            </a:r>
            <a:r>
              <a:rPr lang="sk-SK" sz="2000" dirty="0" smtClean="0"/>
              <a:t> </a:t>
            </a:r>
            <a:r>
              <a:rPr lang="sk-SK" sz="2000" dirty="0" err="1" smtClean="0"/>
              <a:t>maximální</a:t>
            </a:r>
            <a:r>
              <a:rPr lang="sk-SK" sz="2000" dirty="0" smtClean="0"/>
              <a:t> kvalitu obrazu.</a:t>
            </a:r>
            <a:br>
              <a:rPr lang="sk-SK" sz="2000" dirty="0" smtClean="0"/>
            </a:br>
            <a:endParaRPr lang="sk-SK" sz="2000" dirty="0" smtClean="0"/>
          </a:p>
          <a:p>
            <a:r>
              <a:rPr lang="sk-SK" sz="2000" dirty="0" err="1" smtClean="0"/>
              <a:t>Dataprojektory</a:t>
            </a:r>
            <a:r>
              <a:rPr lang="sk-SK" sz="2000" dirty="0" smtClean="0"/>
              <a:t> </a:t>
            </a:r>
            <a:r>
              <a:rPr lang="sk-SK" sz="2000" dirty="0" err="1" smtClean="0"/>
              <a:t>můžeme</a:t>
            </a:r>
            <a:r>
              <a:rPr lang="sk-SK" sz="2000" dirty="0" smtClean="0"/>
              <a:t> </a:t>
            </a:r>
            <a:r>
              <a:rPr lang="sk-SK" sz="2000" dirty="0" err="1" smtClean="0"/>
              <a:t>rozdělit</a:t>
            </a:r>
            <a:r>
              <a:rPr lang="sk-SK" sz="2000" dirty="0" smtClean="0"/>
              <a:t> do </a:t>
            </a:r>
            <a:r>
              <a:rPr lang="sk-SK" sz="2000" dirty="0" err="1" smtClean="0"/>
              <a:t>několika</a:t>
            </a:r>
            <a:r>
              <a:rPr lang="sk-SK" sz="2000" dirty="0" smtClean="0"/>
              <a:t> </a:t>
            </a:r>
            <a:r>
              <a:rPr lang="sk-SK" sz="2000" dirty="0" err="1" smtClean="0"/>
              <a:t>skupin</a:t>
            </a:r>
            <a:r>
              <a:rPr lang="sk-SK" sz="2000" dirty="0" smtClean="0"/>
              <a:t>:</a:t>
            </a:r>
          </a:p>
          <a:p>
            <a:r>
              <a:rPr lang="sk-SK" sz="2000" b="1" dirty="0" err="1" smtClean="0"/>
              <a:t>ultralight</a:t>
            </a:r>
            <a:endParaRPr lang="sk-SK" sz="2000" dirty="0" smtClean="0"/>
          </a:p>
          <a:p>
            <a:r>
              <a:rPr lang="sk-SK" sz="2000" b="1" dirty="0" err="1" smtClean="0"/>
              <a:t>personal</a:t>
            </a:r>
            <a:endParaRPr lang="sk-SK" sz="2000" dirty="0" smtClean="0"/>
          </a:p>
          <a:p>
            <a:r>
              <a:rPr lang="sk-SK" sz="2000" b="1" dirty="0" smtClean="0"/>
              <a:t>mobil</a:t>
            </a:r>
            <a:endParaRPr lang="sk-SK" sz="2000" dirty="0" smtClean="0"/>
          </a:p>
          <a:p>
            <a:r>
              <a:rPr lang="sk-SK" sz="2000" b="1" dirty="0" err="1" smtClean="0"/>
              <a:t>konfiction</a:t>
            </a:r>
            <a:endParaRPr lang="sk-SK" sz="2000" dirty="0" smtClean="0"/>
          </a:p>
          <a:p>
            <a:endParaRPr lang="sk-SK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sk-SK" dirty="0"/>
              <a:t>Ď</a:t>
            </a:r>
            <a:r>
              <a:rPr lang="sk-SK" dirty="0" smtClean="0"/>
              <a:t>akujem za pozornosť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380312" y="6595120"/>
            <a:ext cx="1763688" cy="262880"/>
          </a:xfrm>
        </p:spPr>
        <p:txBody>
          <a:bodyPr>
            <a:normAutofit/>
          </a:bodyPr>
          <a:lstStyle/>
          <a:p>
            <a:r>
              <a:rPr lang="sk-SK" sz="800" dirty="0" smtClean="0">
                <a:solidFill>
                  <a:schemeClr val="tx1"/>
                </a:solidFill>
              </a:rPr>
              <a:t>konečne</a:t>
            </a:r>
            <a:endParaRPr lang="sk-SK" sz="8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C:\Users\MEIT\Desktop\Troll_Fa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24944"/>
            <a:ext cx="4067944" cy="3310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Prehľad zariadení</a:t>
            </a:r>
            <a:br>
              <a:rPr lang="sk-SK" sz="2800" b="1" dirty="0" smtClean="0"/>
            </a:br>
            <a:r>
              <a:rPr lang="sk-SK" sz="2800" b="1" dirty="0" smtClean="0"/>
              <a:t>(výstupné)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112568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dočasné zobrazovanie informácií</a:t>
            </a:r>
          </a:p>
          <a:p>
            <a:pPr>
              <a:buNone/>
            </a:pPr>
            <a:r>
              <a:rPr lang="sk-SK" sz="2000" b="1" dirty="0" smtClean="0"/>
              <a:t>                                  </a:t>
            </a:r>
            <a:r>
              <a:rPr lang="sk-SK" sz="2000" dirty="0" smtClean="0"/>
              <a:t>- </a:t>
            </a:r>
            <a:r>
              <a:rPr lang="sk-SK" sz="2000" i="1" dirty="0" smtClean="0"/>
              <a:t>CRT monitory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                           - </a:t>
            </a:r>
            <a:r>
              <a:rPr lang="sk-SK" sz="2000" i="1" dirty="0" smtClean="0"/>
              <a:t>LCD, TFT </a:t>
            </a:r>
            <a:r>
              <a:rPr lang="sk-SK" sz="2000" dirty="0" err="1" smtClean="0"/>
              <a:t>displaye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                           - </a:t>
            </a:r>
            <a:r>
              <a:rPr lang="sk-SK" sz="2000" i="1" dirty="0" smtClean="0"/>
              <a:t>LCD projekčné panely</a:t>
            </a:r>
            <a:r>
              <a:rPr lang="sk-SK" sz="2000" dirty="0" smtClean="0"/>
              <a:t>, projekčné </a:t>
            </a:r>
            <a:r>
              <a:rPr lang="sk-SK" sz="2000" dirty="0" err="1" smtClean="0"/>
              <a:t>videosystémy</a:t>
            </a:r>
            <a:r>
              <a:rPr lang="sk-SK" sz="2000" dirty="0" smtClean="0"/>
              <a:t>                                                                            </a:t>
            </a:r>
          </a:p>
          <a:p>
            <a:r>
              <a:rPr lang="sk-SK" sz="2000" b="1" dirty="0" smtClean="0"/>
              <a:t>permanentné zobrazovanie informácií</a:t>
            </a:r>
            <a:endParaRPr lang="sk-SK" sz="2000" dirty="0"/>
          </a:p>
          <a:p>
            <a:pPr>
              <a:buNone/>
            </a:pPr>
            <a:r>
              <a:rPr lang="sk-SK" sz="2000" dirty="0" smtClean="0"/>
              <a:t>                                 - </a:t>
            </a:r>
            <a:r>
              <a:rPr lang="sk-SK" sz="2000" i="1" dirty="0" smtClean="0"/>
              <a:t>tlačiarne</a:t>
            </a:r>
            <a:r>
              <a:rPr lang="sk-SK" sz="2000" dirty="0" smtClean="0"/>
              <a:t> (mechanické - typové, mozaikové - ihličkoví, tepelné, </a:t>
            </a:r>
            <a:r>
              <a:rPr lang="sk-SK" sz="2000" dirty="0" err="1" smtClean="0"/>
              <a:t>tryskové</a:t>
            </a:r>
            <a:r>
              <a:rPr lang="sk-SK" sz="2000" dirty="0" smtClean="0"/>
              <a:t> a sublimačné, laserové, plazmové)</a:t>
            </a:r>
            <a:br>
              <a:rPr lang="sk-SK" sz="2000" dirty="0" smtClean="0"/>
            </a:br>
            <a:r>
              <a:rPr lang="sk-SK" sz="2000" dirty="0" smtClean="0"/>
              <a:t>                           - </a:t>
            </a:r>
            <a:r>
              <a:rPr lang="sk-SK" sz="2000" i="1" dirty="0" smtClean="0"/>
              <a:t>súradnicové zapisovače </a:t>
            </a:r>
            <a:r>
              <a:rPr lang="sk-SK" sz="2000" dirty="0" smtClean="0"/>
              <a:t>(</a:t>
            </a:r>
            <a:r>
              <a:rPr lang="sk-SK" sz="2000" dirty="0" err="1" smtClean="0"/>
              <a:t>plottre</a:t>
            </a:r>
            <a:r>
              <a:rPr lang="sk-SK" sz="2000" dirty="0" smtClean="0"/>
              <a:t>) s valcovým posunom, resp. pohyblivým mostom (kresliace stoly)</a:t>
            </a:r>
          </a:p>
          <a:p>
            <a:r>
              <a:rPr lang="sk-SK" sz="2000" b="1" dirty="0" smtClean="0"/>
              <a:t>počítačom riadené stroje</a:t>
            </a:r>
          </a:p>
          <a:p>
            <a:pPr>
              <a:buNone/>
            </a:pPr>
            <a:r>
              <a:rPr lang="sk-SK" sz="2000" dirty="0" smtClean="0"/>
              <a:t>                                 - napr. </a:t>
            </a:r>
            <a:r>
              <a:rPr lang="sk-SK" sz="2000" i="1" dirty="0" err="1" smtClean="0"/>
              <a:t>vyrezávacie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plottre</a:t>
            </a:r>
            <a:r>
              <a:rPr lang="sk-SK" sz="2000" b="1" dirty="0" smtClean="0"/>
              <a:t>, </a:t>
            </a:r>
            <a:r>
              <a:rPr lang="sk-SK" sz="2000" i="1" dirty="0" smtClean="0"/>
              <a:t>roboty, NC frézy</a:t>
            </a:r>
            <a:r>
              <a:rPr lang="sk-SK" sz="2000" dirty="0" smtClean="0"/>
              <a:t>...</a:t>
            </a:r>
          </a:p>
          <a:p>
            <a:r>
              <a:rPr lang="sk-SK" sz="2000" b="1" dirty="0" smtClean="0"/>
              <a:t>zvukový výstup</a:t>
            </a:r>
          </a:p>
          <a:p>
            <a:pPr>
              <a:buNone/>
            </a:pPr>
            <a:r>
              <a:rPr lang="sk-SK" sz="2000" dirty="0" smtClean="0"/>
              <a:t>                                 - </a:t>
            </a:r>
            <a:r>
              <a:rPr lang="sk-SK" sz="2000" i="1" dirty="0" err="1" smtClean="0"/>
              <a:t>reprouktory</a:t>
            </a:r>
            <a:r>
              <a:rPr lang="sk-SK" sz="2000" dirty="0" smtClean="0"/>
              <a:t>, hudobné a rečové      syntetizátory </a:t>
            </a:r>
          </a:p>
          <a:p>
            <a:pPr>
              <a:buNone/>
            </a:pPr>
            <a:endParaRPr lang="sk-SK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Klávesnica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Klávesnica vysiela kódy stlačených kláves, ktoré vyhodnocuje </a:t>
            </a:r>
            <a:r>
              <a:rPr lang="sk-SK" dirty="0" err="1" smtClean="0"/>
              <a:t>jednočípový</a:t>
            </a:r>
            <a:r>
              <a:rPr lang="sk-SK" dirty="0" smtClean="0"/>
              <a:t> mikroprocesor - radič klávesnice cez SIO (sériový port) ako 1 Bajt. Každá </a:t>
            </a:r>
            <a:r>
              <a:rPr lang="sk-SK" dirty="0" err="1" smtClean="0"/>
              <a:t>klávesa</a:t>
            </a:r>
            <a:r>
              <a:rPr lang="sk-SK" dirty="0" smtClean="0"/>
              <a:t> spína v matici riadkov a stĺpcov jeden riadok a stĺpec. OS kód chápe ako adresu v ASCII tabuľke. </a:t>
            </a:r>
            <a:br>
              <a:rPr lang="sk-SK" dirty="0" smtClean="0"/>
            </a:br>
            <a:endParaRPr lang="sk-SK" dirty="0"/>
          </a:p>
        </p:txBody>
      </p:sp>
      <p:pic>
        <p:nvPicPr>
          <p:cNvPr id="1026" name="Picture 2" descr="C:\Users\MEIT\Desktop\klaves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941168"/>
            <a:ext cx="2438400" cy="102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Druhy klávesníc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sz="2800" dirty="0" err="1" smtClean="0"/>
              <a:t>klavesnica</a:t>
            </a:r>
            <a:r>
              <a:rPr lang="sk-SK" sz="2800" dirty="0" smtClean="0"/>
              <a:t> s mechanickým spínačom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                              </a:t>
            </a:r>
            <a:r>
              <a:rPr lang="sk-SK" sz="1700" dirty="0" err="1" smtClean="0"/>
              <a:t>kabel</a:t>
            </a:r>
            <a:r>
              <a:rPr lang="sk-SK" sz="1700" dirty="0" smtClean="0"/>
              <a:t> pre USB  port</a:t>
            </a:r>
            <a:r>
              <a:rPr lang="sk-SK" sz="1300" dirty="0" smtClean="0"/>
              <a:t>  </a:t>
            </a:r>
            <a:r>
              <a:rPr lang="sk-SK" dirty="0" smtClean="0"/>
              <a:t>    </a:t>
            </a:r>
            <a:r>
              <a:rPr lang="sk-SK" sz="1700" dirty="0" err="1" smtClean="0"/>
              <a:t>kabel</a:t>
            </a:r>
            <a:r>
              <a:rPr lang="sk-SK" sz="1700" dirty="0" smtClean="0"/>
              <a:t> pre PS/2 port</a:t>
            </a:r>
            <a:endParaRPr lang="sk-SK" sz="1700" dirty="0"/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 </a:t>
            </a:r>
          </a:p>
          <a:p>
            <a:r>
              <a:rPr lang="sk-SK" sz="2200" dirty="0" smtClean="0"/>
              <a:t>Hlavným prvkom týchto kláves je mech. </a:t>
            </a:r>
            <a:r>
              <a:rPr lang="sk-SK" sz="2200" dirty="0" err="1" smtClean="0"/>
              <a:t>spínač,ktorý</a:t>
            </a:r>
            <a:r>
              <a:rPr lang="sk-SK" sz="2200" dirty="0" smtClean="0"/>
              <a:t> po zopnutí spôsobí chvíľkové zopnutie kontaktov</a:t>
            </a:r>
            <a:endParaRPr lang="sk-SK" sz="2200" dirty="0"/>
          </a:p>
          <a:p>
            <a:endParaRPr lang="sk-SK" dirty="0"/>
          </a:p>
        </p:txBody>
      </p:sp>
      <p:pic>
        <p:nvPicPr>
          <p:cNvPr id="2050" name="Picture 2" descr="C:\Users\MEIT\Desktop\rent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4248472" cy="2386224"/>
          </a:xfrm>
          <a:prstGeom prst="rect">
            <a:avLst/>
          </a:prstGeom>
          <a:noFill/>
        </p:spPr>
      </p:pic>
      <p:pic>
        <p:nvPicPr>
          <p:cNvPr id="2051" name="Picture 3" descr="C:\Users\MEIT\Desktop\kabel-prodluzovaci-ps-2-klavesnice-mys-1-8m_i15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44824"/>
            <a:ext cx="1552709" cy="1712416"/>
          </a:xfrm>
          <a:prstGeom prst="rect">
            <a:avLst/>
          </a:prstGeom>
          <a:noFill/>
        </p:spPr>
      </p:pic>
      <p:pic>
        <p:nvPicPr>
          <p:cNvPr id="2052" name="Picture 4" descr="C:\Users\MEIT\Desktop\ad01f7cded7f64ebf04ca6fa8c533624--mmf250x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060848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Magnetické klávesy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sz="2200" dirty="0" smtClean="0"/>
              <a:t>Charakteristickým prvkom týchto klávesov je pružný penový prvok pripevnený ku kolíku klávesy</a:t>
            </a:r>
            <a:endParaRPr lang="sk-SK" sz="2200" dirty="0"/>
          </a:p>
        </p:txBody>
      </p:sp>
      <p:pic>
        <p:nvPicPr>
          <p:cNvPr id="3074" name="Picture 2" descr="C:\Users\MEIT\Desktop\kb1604-p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04864"/>
            <a:ext cx="3908128" cy="293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Membránové klávesy</a:t>
            </a:r>
          </a:p>
          <a:p>
            <a:endParaRPr lang="sk-SK" b="1" dirty="0"/>
          </a:p>
          <a:p>
            <a:endParaRPr lang="sk-SK" b="1" dirty="0" smtClean="0"/>
          </a:p>
          <a:p>
            <a:endParaRPr lang="sk-SK" b="1" dirty="0"/>
          </a:p>
          <a:p>
            <a:endParaRPr lang="sk-SK" b="1" dirty="0" smtClean="0"/>
          </a:p>
          <a:p>
            <a:endParaRPr lang="sk-SK" b="1" dirty="0"/>
          </a:p>
          <a:p>
            <a:r>
              <a:rPr lang="sk-SK" sz="2000" dirty="0" smtClean="0"/>
              <a:t>Membránové klávesy sú podobné </a:t>
            </a:r>
            <a:r>
              <a:rPr lang="sk-SK" sz="2000" dirty="0" err="1" smtClean="0"/>
              <a:t>klávesám</a:t>
            </a:r>
            <a:r>
              <a:rPr lang="sk-SK" sz="2000" dirty="0" smtClean="0"/>
              <a:t> s gumovou membránou. Na rozdiel od nich ale nie sú od seba jednotlivé klávesy oddelené, ale sú spojené ďalšie membránou</a:t>
            </a:r>
            <a:endParaRPr lang="sk-SK" sz="2000" b="1" dirty="0" smtClean="0"/>
          </a:p>
          <a:p>
            <a:endParaRPr lang="sk-SK" dirty="0"/>
          </a:p>
        </p:txBody>
      </p:sp>
      <p:pic>
        <p:nvPicPr>
          <p:cNvPr id="4098" name="Picture 2" descr="C:\Users\MEIT\Desktop\ramka_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4762500" cy="208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Myš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Myš na rozdiel od </a:t>
            </a:r>
            <a:r>
              <a:rPr lang="sk-SK" dirty="0" err="1" smtClean="0"/>
              <a:t>joysticku</a:t>
            </a:r>
            <a:r>
              <a:rPr lang="sk-SK" dirty="0" smtClean="0"/>
              <a:t> má </a:t>
            </a:r>
            <a:r>
              <a:rPr lang="sk-SK" b="1" dirty="0" smtClean="0"/>
              <a:t>plynulé ovládanie kurzora</a:t>
            </a:r>
            <a:r>
              <a:rPr lang="sk-SK" dirty="0" smtClean="0"/>
              <a:t>. Súčasťou je </a:t>
            </a:r>
            <a:r>
              <a:rPr lang="sk-SK" dirty="0" err="1" smtClean="0"/>
              <a:t>jednočípový</a:t>
            </a:r>
            <a:r>
              <a:rPr lang="sk-SK" dirty="0" smtClean="0"/>
              <a:t> mikroprocesor, ktorý odpočítava </a:t>
            </a:r>
            <a:r>
              <a:rPr lang="sk-SK" b="1" dirty="0" smtClean="0"/>
              <a:t>relatívne posunutie v smere osi </a:t>
            </a:r>
            <a:r>
              <a:rPr lang="sk-SK" b="1" i="1" dirty="0" smtClean="0"/>
              <a:t>x</a:t>
            </a:r>
            <a:r>
              <a:rPr lang="sk-SK" b="1" dirty="0" smtClean="0"/>
              <a:t> a </a:t>
            </a:r>
            <a:r>
              <a:rPr lang="sk-SK" b="1" i="1" dirty="0" smtClean="0"/>
              <a:t>y</a:t>
            </a:r>
            <a:r>
              <a:rPr lang="sk-SK" dirty="0" smtClean="0"/>
              <a:t> a vysiela k počítaču po sériovej linke 3 údaje - </a:t>
            </a:r>
            <a:r>
              <a:rPr lang="sk-SK" i="1" dirty="0" err="1" smtClean="0"/>
              <a:t>dx</a:t>
            </a:r>
            <a:r>
              <a:rPr lang="sk-SK" i="1" dirty="0" smtClean="0"/>
              <a:t>, </a:t>
            </a:r>
            <a:r>
              <a:rPr lang="sk-SK" i="1" dirty="0" err="1" smtClean="0"/>
              <a:t>dy</a:t>
            </a:r>
            <a:r>
              <a:rPr lang="sk-SK" i="1" dirty="0" smtClean="0"/>
              <a:t> a kombináciu stlačených tlačidiel.</a:t>
            </a:r>
            <a:endParaRPr lang="sk-SK" dirty="0"/>
          </a:p>
        </p:txBody>
      </p:sp>
      <p:pic>
        <p:nvPicPr>
          <p:cNvPr id="5122" name="Picture 2" descr="C:\Users\MEIT\Desktop\my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653136"/>
            <a:ext cx="2193221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Druhy myší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Koliesková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sz="2400" dirty="0" smtClean="0"/>
          </a:p>
          <a:p>
            <a:r>
              <a:rPr lang="sk-SK" sz="2400" dirty="0" smtClean="0"/>
              <a:t>Kovová </a:t>
            </a:r>
            <a:r>
              <a:rPr lang="sk-SK" sz="2400" dirty="0" err="1" smtClean="0"/>
              <a:t>gulička</a:t>
            </a:r>
            <a:r>
              <a:rPr lang="sk-SK" sz="2400" dirty="0" smtClean="0"/>
              <a:t> pokrytá gumou prenáša posun súradníc valivým pohybom na 2 kolmé </a:t>
            </a:r>
            <a:r>
              <a:rPr lang="sk-SK" sz="2400" dirty="0" err="1" smtClean="0"/>
              <a:t>valečeky</a:t>
            </a:r>
            <a:r>
              <a:rPr lang="sk-SK" sz="2400" dirty="0" smtClean="0"/>
              <a:t>. K valčekom sú pripevnené kotúčiky s otvormi, ktoré sú presvetľované LED diódou, pričom </a:t>
            </a:r>
            <a:r>
              <a:rPr lang="sk-SK" sz="2400" dirty="0" err="1" smtClean="0"/>
              <a:t>fototranzistor</a:t>
            </a:r>
            <a:r>
              <a:rPr lang="sk-SK" sz="2400" dirty="0" smtClean="0"/>
              <a:t> sníma počet elementárnych krokov v oboch smeroch pomocou prerušovaných svetelných signálov.</a:t>
            </a:r>
            <a:endParaRPr lang="sk-SK" sz="2400" dirty="0"/>
          </a:p>
        </p:txBody>
      </p:sp>
      <p:pic>
        <p:nvPicPr>
          <p:cNvPr id="6146" name="Picture 2" descr="C:\Users\MEIT\Desktop\el3obr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3467906" cy="2016224"/>
          </a:xfrm>
          <a:prstGeom prst="rect">
            <a:avLst/>
          </a:prstGeom>
          <a:noFill/>
        </p:spPr>
      </p:pic>
      <p:pic>
        <p:nvPicPr>
          <p:cNvPr id="5" name="Picture 3" descr="C:\Users\MEIT\Desktop\kabel-prodluzovaci-ps-2-klavesnice-mys-1-8m_i15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44824"/>
            <a:ext cx="1552709" cy="1712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896</Words>
  <Application>Microsoft Office PowerPoint</Application>
  <PresentationFormat>Prezentácia na obrazovke (4:3)</PresentationFormat>
  <Paragraphs>139</Paragraphs>
  <Slides>26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Motív Office</vt:lpstr>
      <vt:lpstr>Vstupno-Výstupné zariadenia</vt:lpstr>
      <vt:lpstr>Prehľad zariadení (vstupné)</vt:lpstr>
      <vt:lpstr>Prehľad zariadení (výstupné)</vt:lpstr>
      <vt:lpstr>Klávesnica</vt:lpstr>
      <vt:lpstr>Druhy klávesníc</vt:lpstr>
      <vt:lpstr>Snímka 6</vt:lpstr>
      <vt:lpstr>Snímka 7</vt:lpstr>
      <vt:lpstr>Myš</vt:lpstr>
      <vt:lpstr>Druhy myší</vt:lpstr>
      <vt:lpstr>Snímka 10</vt:lpstr>
      <vt:lpstr>Scanner  </vt:lpstr>
      <vt:lpstr>Webkamera</vt:lpstr>
      <vt:lpstr>CRT Monitor</vt:lpstr>
      <vt:lpstr>LCD Monitor </vt:lpstr>
      <vt:lpstr>Tlačiarne</vt:lpstr>
      <vt:lpstr>Popis</vt:lpstr>
      <vt:lpstr>Druhy tlačiarní</vt:lpstr>
      <vt:lpstr>Snímka 18</vt:lpstr>
      <vt:lpstr>Snímka 19</vt:lpstr>
      <vt:lpstr>Reproduktory</vt:lpstr>
      <vt:lpstr>Snímka 21</vt:lpstr>
      <vt:lpstr>Router</vt:lpstr>
      <vt:lpstr>Rozšírenie počítačov v domácnostiach</vt:lpstr>
      <vt:lpstr>Data projektor</vt:lpstr>
      <vt:lpstr>Snímka 25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Vstupno-Výstupné zariadenia</dc:title>
  <dc:creator>MEIT</dc:creator>
  <cp:lastModifiedBy>MEIT</cp:lastModifiedBy>
  <cp:revision>24</cp:revision>
  <dcterms:created xsi:type="dcterms:W3CDTF">2014-09-22T06:35:26Z</dcterms:created>
  <dcterms:modified xsi:type="dcterms:W3CDTF">2014-09-23T08:52:28Z</dcterms:modified>
</cp:coreProperties>
</file>