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D5AF7-A9D8-448C-9318-4E84FB6AFF78}" type="datetimeFigureOut">
              <a:rPr lang="sk-SK" smtClean="0"/>
              <a:t>23. 9. 2014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B9859-18C2-43DC-BD0B-E5AD519A654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Začiatky počítačov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35688" y="6425952"/>
            <a:ext cx="2408312" cy="432048"/>
          </a:xfrm>
        </p:spPr>
        <p:txBody>
          <a:bodyPr>
            <a:normAutofit/>
          </a:bodyPr>
          <a:lstStyle/>
          <a:p>
            <a:r>
              <a:rPr lang="sk-SK" sz="1600" dirty="0" smtClean="0"/>
              <a:t>Peter </a:t>
            </a:r>
            <a:r>
              <a:rPr lang="sk-SK" sz="1600" dirty="0" err="1" smtClean="0"/>
              <a:t>Munka</a:t>
            </a:r>
            <a:endParaRPr lang="sk-SK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MEIT\Desktop\xerox-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5226672" cy="3725354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1043608" y="4437112"/>
            <a:ext cx="70246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dirty="0" smtClean="0"/>
              <a:t>Xerox v 80tých rokoch urobilo Xerox </a:t>
            </a:r>
            <a:r>
              <a:rPr lang="sk-SK" dirty="0" err="1" smtClean="0"/>
              <a:t>star</a:t>
            </a:r>
            <a:r>
              <a:rPr lang="sk-SK" dirty="0" smtClean="0"/>
              <a:t>  8010, to predstavovalo grafické </a:t>
            </a:r>
          </a:p>
          <a:p>
            <a:pPr algn="ctr"/>
            <a:r>
              <a:rPr lang="sk-SK" dirty="0" smtClean="0"/>
              <a:t>užívateľské rozhranie tzv. ‘‘GUI‘‘ </a:t>
            </a:r>
            <a:r>
              <a:rPr lang="sk-SK" b="1" dirty="0" err="1"/>
              <a:t>G</a:t>
            </a:r>
            <a:r>
              <a:rPr lang="sk-SK" dirty="0" err="1" smtClean="0"/>
              <a:t>raphical</a:t>
            </a:r>
            <a:r>
              <a:rPr lang="sk-SK" dirty="0" smtClean="0"/>
              <a:t> </a:t>
            </a:r>
            <a:r>
              <a:rPr lang="sk-SK" b="1" dirty="0" err="1"/>
              <a:t>U</a:t>
            </a:r>
            <a:r>
              <a:rPr lang="sk-SK" dirty="0" err="1" smtClean="0"/>
              <a:t>ser</a:t>
            </a:r>
            <a:r>
              <a:rPr lang="sk-SK" dirty="0" smtClean="0"/>
              <a:t> </a:t>
            </a:r>
            <a:r>
              <a:rPr lang="sk-SK" b="1" dirty="0" err="1" smtClean="0"/>
              <a:t>I</a:t>
            </a:r>
            <a:r>
              <a:rPr lang="sk-SK" dirty="0" err="1" smtClean="0"/>
              <a:t>nterface</a:t>
            </a:r>
            <a:r>
              <a:rPr lang="sk-SK" dirty="0" smtClean="0"/>
              <a:t>...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043608" y="908720"/>
            <a:ext cx="7159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dirty="0" smtClean="0"/>
              <a:t>Apple</a:t>
            </a:r>
            <a:r>
              <a:rPr lang="sk-SK" dirty="0" smtClean="0"/>
              <a:t> potom </a:t>
            </a:r>
            <a:r>
              <a:rPr lang="sk-SK" dirty="0" err="1" smtClean="0"/>
              <a:t>okopíroval</a:t>
            </a:r>
            <a:r>
              <a:rPr lang="sk-SK" dirty="0" smtClean="0"/>
              <a:t> celú myšlienku </a:t>
            </a:r>
            <a:r>
              <a:rPr lang="sk-SK" dirty="0" err="1" smtClean="0"/>
              <a:t>Xerox-u</a:t>
            </a:r>
            <a:r>
              <a:rPr lang="sk-SK" dirty="0" smtClean="0"/>
              <a:t> a prišiel na trh s </a:t>
            </a:r>
            <a:r>
              <a:rPr lang="sk-SK" dirty="0" err="1" smtClean="0"/>
              <a:t>apple</a:t>
            </a:r>
            <a:r>
              <a:rPr lang="sk-SK" dirty="0" smtClean="0"/>
              <a:t> </a:t>
            </a:r>
            <a:r>
              <a:rPr lang="sk-SK" dirty="0" err="1" smtClean="0"/>
              <a:t>Lisa</a:t>
            </a:r>
            <a:r>
              <a:rPr lang="sk-SK" dirty="0" smtClean="0"/>
              <a:t> </a:t>
            </a:r>
          </a:p>
          <a:p>
            <a:r>
              <a:rPr lang="sk-SK" dirty="0" smtClean="0"/>
              <a:t>(1983).to ale zlyhalo nakoľko bol produkt predražený.</a:t>
            </a:r>
            <a:endParaRPr lang="sk-SK" dirty="0"/>
          </a:p>
        </p:txBody>
      </p:sp>
      <p:pic>
        <p:nvPicPr>
          <p:cNvPr id="9218" name="Picture 2" descr="C:\Users\MEIT\Desktop\lisa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844824"/>
            <a:ext cx="5425728" cy="3933422"/>
          </a:xfrm>
          <a:prstGeom prst="rect">
            <a:avLst/>
          </a:prstGeom>
          <a:noFill/>
        </p:spPr>
      </p:pic>
      <p:sp>
        <p:nvSpPr>
          <p:cNvPr id="4" name="Obdĺžnik 3"/>
          <p:cNvSpPr/>
          <p:nvPr/>
        </p:nvSpPr>
        <p:spPr>
          <a:xfrm>
            <a:off x="179512" y="357301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 smtClean="0"/>
              <a:t>Klady:</a:t>
            </a:r>
            <a:endParaRPr lang="sk-SK" dirty="0" smtClean="0"/>
          </a:p>
          <a:p>
            <a:r>
              <a:rPr lang="sk-SK" dirty="0" smtClean="0"/>
              <a:t>grafické </a:t>
            </a:r>
            <a:r>
              <a:rPr lang="sk-SK" dirty="0" err="1" smtClean="0"/>
              <a:t>uživaťeľské</a:t>
            </a:r>
            <a:r>
              <a:rPr lang="sk-SK" dirty="0" smtClean="0"/>
              <a:t> rozhranie, multitasking</a:t>
            </a:r>
          </a:p>
          <a:p>
            <a:r>
              <a:rPr lang="sk-SK" dirty="0" smtClean="0"/>
              <a:t>rýchlosť a výkonnosť zariadenia</a:t>
            </a: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2915816" y="55172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b="1" dirty="0" smtClean="0"/>
              <a:t>Zápory:</a:t>
            </a:r>
            <a:endParaRPr lang="sk-SK" dirty="0" smtClean="0"/>
          </a:p>
          <a:p>
            <a:r>
              <a:rPr lang="sk-SK" dirty="0" smtClean="0"/>
              <a:t>ovládanie myšou</a:t>
            </a:r>
          </a:p>
          <a:p>
            <a:r>
              <a:rPr lang="sk-SK" dirty="0" smtClean="0"/>
              <a:t>vysoká cena</a:t>
            </a:r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11560" y="188640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b="1" dirty="0" smtClean="0"/>
              <a:t>Hardware </a:t>
            </a:r>
            <a:r>
              <a:rPr lang="sk-SK" sz="2400" dirty="0" smtClean="0"/>
              <a:t/>
            </a:r>
            <a:br>
              <a:rPr lang="sk-SK" sz="2400" dirty="0" smtClean="0"/>
            </a:br>
            <a:r>
              <a:rPr lang="sk-SK" sz="2400" dirty="0" err="1" smtClean="0"/>
              <a:t>Lisa</a:t>
            </a:r>
            <a:r>
              <a:rPr lang="sk-SK" sz="2400" dirty="0" smtClean="0"/>
              <a:t> bola prvýkrát uvedená na trh 19. januára 1983 za cenu 9 995 USD. Bol to prvý komerčný osobný počítač s grafickým užívateľským rozhraním a prvé myšou. Používal dobrý, ale nie moc výkonný 16/32-bitový procesor Motorola 68000/5 MHz a obsahoval vtedy neuveriteľný 1 MB RAM. Macintosh používal rovnaký procesor, ale taktovaný na 7,8 MHz. Prvé </a:t>
            </a:r>
            <a:r>
              <a:rPr lang="sk-SK" sz="2400" dirty="0" err="1" smtClean="0"/>
              <a:t>Lisa</a:t>
            </a:r>
            <a:r>
              <a:rPr lang="sk-SK" sz="2400" dirty="0" smtClean="0"/>
              <a:t> mala dve disketové mechaniky 5.25 "a voliteľne externý pevný disk Apple </a:t>
            </a:r>
            <a:r>
              <a:rPr lang="sk-SK" sz="2400" dirty="0" err="1" smtClean="0"/>
              <a:t>ProFile</a:t>
            </a:r>
            <a:r>
              <a:rPr lang="sk-SK" sz="2400" dirty="0" smtClean="0"/>
              <a:t> o veľkosti 5 MB (pôvodne určený pre Apple III). Neskoršie modely Lisy 2 používali jednu disketovú mechaniku 3.5" a voliteľný interný pevný disk o veľkosti 5 alebo 10 MB.</a:t>
            </a:r>
            <a:endParaRPr lang="sk-SK" sz="2400" dirty="0"/>
          </a:p>
        </p:txBody>
      </p:sp>
      <p:pic>
        <p:nvPicPr>
          <p:cNvPr id="10242" name="Picture 2" descr="C:\Users\MEIT\Desktop\250px-XC68000.ag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4437112"/>
            <a:ext cx="3340576" cy="1296144"/>
          </a:xfrm>
          <a:prstGeom prst="rect">
            <a:avLst/>
          </a:prstGeom>
          <a:noFill/>
        </p:spPr>
      </p:pic>
      <p:pic>
        <p:nvPicPr>
          <p:cNvPr id="10243" name="Picture 3" descr="C:\Users\MEIT\Desktop\apple_lisa_screenshot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302098"/>
            <a:ext cx="3680535" cy="2300334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6228184" y="5877272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 smtClean="0"/>
              <a:t>16/32-bitový procesor Motorola </a:t>
            </a:r>
          </a:p>
          <a:p>
            <a:r>
              <a:rPr lang="sk-SK" sz="1200" dirty="0" smtClean="0"/>
              <a:t>68000 / 5 MHz</a:t>
            </a:r>
            <a:endParaRPr lang="sk-SK" sz="1200" dirty="0"/>
          </a:p>
        </p:txBody>
      </p:sp>
      <p:pic>
        <p:nvPicPr>
          <p:cNvPr id="10244" name="Picture 4" descr="C:\Users\MEIT\Desktop\mrFLM_aNX4oMp7oCqH0aAy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9952" y="4437112"/>
            <a:ext cx="1525273" cy="1288008"/>
          </a:xfrm>
          <a:prstGeom prst="rect">
            <a:avLst/>
          </a:prstGeom>
          <a:noFill/>
        </p:spPr>
      </p:pic>
      <p:sp>
        <p:nvSpPr>
          <p:cNvPr id="8" name="Obdĺžnik 7"/>
          <p:cNvSpPr/>
          <p:nvPr/>
        </p:nvSpPr>
        <p:spPr>
          <a:xfrm>
            <a:off x="4283968" y="5877272"/>
            <a:ext cx="12241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1200" dirty="0" smtClean="0"/>
              <a:t>myš</a:t>
            </a:r>
            <a:endParaRPr lang="sk-SK" sz="1200" dirty="0"/>
          </a:p>
        </p:txBody>
      </p:sp>
      <p:sp>
        <p:nvSpPr>
          <p:cNvPr id="9" name="Obdĺžnik 8"/>
          <p:cNvSpPr/>
          <p:nvPr/>
        </p:nvSpPr>
        <p:spPr>
          <a:xfrm>
            <a:off x="1403648" y="6581001"/>
            <a:ext cx="187220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200" dirty="0" smtClean="0"/>
              <a:t>Grafické rozhranie</a:t>
            </a:r>
            <a:endParaRPr lang="sk-SK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763688" y="4221088"/>
            <a:ext cx="5400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400" dirty="0" smtClean="0"/>
              <a:t>Potom prišiel na scénu </a:t>
            </a:r>
            <a:r>
              <a:rPr lang="sk-SK" sz="2400" b="1" dirty="0" err="1" smtClean="0"/>
              <a:t>Microsoft</a:t>
            </a:r>
            <a:r>
              <a:rPr lang="sk-SK" sz="2400" dirty="0" err="1" smtClean="0"/>
              <a:t>,krorý</a:t>
            </a:r>
            <a:r>
              <a:rPr lang="sk-SK" sz="2400" dirty="0" smtClean="0"/>
              <a:t> chcel kúsok z </a:t>
            </a:r>
            <a:r>
              <a:rPr lang="sk-SK" sz="2400" b="1" dirty="0" smtClean="0"/>
              <a:t>Apple</a:t>
            </a:r>
            <a:r>
              <a:rPr lang="sk-SK" sz="2400" dirty="0" smtClean="0"/>
              <a:t> GUI</a:t>
            </a:r>
          </a:p>
          <a:p>
            <a:pPr algn="ctr"/>
            <a:r>
              <a:rPr lang="sk-SK" sz="2400" dirty="0" smtClean="0"/>
              <a:t>Microsoft následne urobil v 1985 Windows 1.0</a:t>
            </a:r>
            <a:endParaRPr lang="sk-SK" sz="2400" dirty="0"/>
          </a:p>
        </p:txBody>
      </p:sp>
      <p:pic>
        <p:nvPicPr>
          <p:cNvPr id="11266" name="Picture 2" descr="C:\Users\MEIT\Desktop\windows_1.0_bo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620688"/>
            <a:ext cx="5048250" cy="2828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MEIT\Desktop\Windows1.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548680"/>
            <a:ext cx="6174173" cy="3376499"/>
          </a:xfrm>
          <a:prstGeom prst="rect">
            <a:avLst/>
          </a:prstGeom>
          <a:noFill/>
        </p:spPr>
      </p:pic>
      <p:sp>
        <p:nvSpPr>
          <p:cNvPr id="4" name="Obdĺžnik 3"/>
          <p:cNvSpPr/>
          <p:nvPr/>
        </p:nvSpPr>
        <p:spPr>
          <a:xfrm>
            <a:off x="1835696" y="4509120"/>
            <a:ext cx="5436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b="1" dirty="0" smtClean="0"/>
              <a:t>Windows 1.0</a:t>
            </a:r>
            <a:r>
              <a:rPr lang="sk-SK" dirty="0" smtClean="0"/>
              <a:t> bol 16-bitový operačný systém uvoľnený 20. novembra 1985 spoločnosťou Microsoft. Išlo o prvý pokus o implementáciu viacúčelového graficky orientovaného operačného systému na platforme PC</a:t>
            </a:r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2123728" y="7647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k-SK" dirty="0" smtClean="0"/>
              <a:t>Ale </a:t>
            </a:r>
            <a:r>
              <a:rPr lang="sk-SK" dirty="0" err="1" smtClean="0"/>
              <a:t>este</a:t>
            </a:r>
            <a:r>
              <a:rPr lang="sk-SK" dirty="0" smtClean="0"/>
              <a:t> predtým tu bola spoločnosť </a:t>
            </a:r>
            <a:r>
              <a:rPr lang="sk-SK" dirty="0" err="1" smtClean="0"/>
              <a:t>Atari</a:t>
            </a:r>
            <a:r>
              <a:rPr lang="sk-SK" dirty="0" smtClean="0"/>
              <a:t> založená v roku 1972</a:t>
            </a:r>
            <a:endParaRPr lang="sk-SK" dirty="0"/>
          </a:p>
        </p:txBody>
      </p:sp>
      <p:pic>
        <p:nvPicPr>
          <p:cNvPr id="12290" name="Picture 2" descr="C:\Users\MEIT\Desktop\atari_logo_by_dhlarson-d5qqh2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412776"/>
            <a:ext cx="2503408" cy="2880320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2267744" y="443711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k-SK" dirty="0" smtClean="0"/>
              <a:t>Od vtedy bola začatá výroba prvých 8 bitových domácich počítačov</a:t>
            </a:r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2123728" y="537321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dirty="0" smtClean="0"/>
              <a:t>Z nich najviac sa uchytili typy Atari 800XL a 800XE</a:t>
            </a:r>
            <a:endParaRPr lang="sk-SK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Atari</a:t>
            </a:r>
            <a:r>
              <a:rPr lang="sk-SK" dirty="0" smtClean="0"/>
              <a:t> 800XLF (1984-1985)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1600" dirty="0" smtClean="0"/>
              <a:t>Inovácia radu 800XL (upravený počítač </a:t>
            </a:r>
            <a:r>
              <a:rPr lang="sk-SK" sz="1600" dirty="0" err="1" smtClean="0"/>
              <a:t>Atari</a:t>
            </a:r>
            <a:r>
              <a:rPr lang="sk-SK" sz="1600" dirty="0" smtClean="0"/>
              <a:t> 800XL určený pre európsky trh).</a:t>
            </a:r>
          </a:p>
          <a:p>
            <a:r>
              <a:rPr lang="sk-SK" sz="1600" dirty="0" smtClean="0"/>
              <a:t>Pribudol čip </a:t>
            </a:r>
            <a:r>
              <a:rPr lang="sk-SK" sz="1600" dirty="0" err="1" smtClean="0"/>
              <a:t>Freddie</a:t>
            </a:r>
            <a:r>
              <a:rPr lang="sk-SK" sz="1600" dirty="0" smtClean="0"/>
              <a:t>.</a:t>
            </a:r>
          </a:p>
          <a:p>
            <a:r>
              <a:rPr lang="pt-BR" sz="1600" dirty="0" smtClean="0"/>
              <a:t>Zmena Basic na verziu C.</a:t>
            </a:r>
            <a:endParaRPr lang="sk-SK" sz="1600" dirty="0" smtClean="0"/>
          </a:p>
          <a:p>
            <a:r>
              <a:rPr lang="pl-PL" sz="1600" dirty="0" smtClean="0"/>
              <a:t>Dizajn základnej dosky podľa typu XE</a:t>
            </a:r>
          </a:p>
          <a:p>
            <a:r>
              <a:rPr lang="sk-SK" sz="1600" dirty="0" smtClean="0"/>
              <a:t>Slot na </a:t>
            </a:r>
            <a:r>
              <a:rPr lang="sk-SK" sz="1600" dirty="0" err="1" smtClean="0"/>
              <a:t>kartridže</a:t>
            </a:r>
            <a:r>
              <a:rPr lang="sk-SK" sz="1600" dirty="0" smtClean="0"/>
              <a:t> stále v hornej časti počítača.</a:t>
            </a:r>
          </a:p>
          <a:p>
            <a:r>
              <a:rPr lang="sk-SK" sz="1600" dirty="0" smtClean="0"/>
              <a:t>Grafický čip GTIA s paletou 256 farieb (16 farieb a 16 odtieňov).</a:t>
            </a:r>
          </a:p>
          <a:p>
            <a:r>
              <a:rPr lang="sk-SK" sz="1600" dirty="0" smtClean="0"/>
              <a:t>Zobrazenie 16 farieb súčasne pri rozlíšení 80x196 bodov.</a:t>
            </a:r>
          </a:p>
          <a:p>
            <a:r>
              <a:rPr lang="sk-SK" sz="1600" dirty="0" smtClean="0"/>
              <a:t>Maximálne rozlíšenie 320x192 bodov (2 farby).</a:t>
            </a:r>
          </a:p>
          <a:p>
            <a:r>
              <a:rPr lang="sk-SK" sz="1600" dirty="0" smtClean="0"/>
              <a:t>Zvuk bol v rozsahu 3.5 oktávy, štvorkanálový.</a:t>
            </a:r>
          </a:p>
          <a:p>
            <a:r>
              <a:rPr lang="sk-SK" sz="1600" dirty="0" err="1" smtClean="0"/>
              <a:t>Parallel</a:t>
            </a:r>
            <a:r>
              <a:rPr lang="sk-SK" sz="1600" dirty="0" smtClean="0"/>
              <a:t> </a:t>
            </a:r>
            <a:r>
              <a:rPr lang="sk-SK" sz="1600" dirty="0" err="1" smtClean="0"/>
              <a:t>Bus</a:t>
            </a:r>
            <a:r>
              <a:rPr lang="sk-SK" sz="1600" dirty="0" smtClean="0"/>
              <a:t> </a:t>
            </a:r>
            <a:r>
              <a:rPr lang="sk-SK" sz="1600" dirty="0" err="1" smtClean="0"/>
              <a:t>Interface</a:t>
            </a:r>
            <a:r>
              <a:rPr lang="sk-SK" sz="1600" dirty="0" smtClean="0"/>
              <a:t>.</a:t>
            </a:r>
          </a:p>
          <a:p>
            <a:r>
              <a:rPr lang="sk-SK" sz="1600" dirty="0" smtClean="0"/>
              <a:t>Ďalšou verziou počítača </a:t>
            </a:r>
            <a:r>
              <a:rPr lang="sk-SK" sz="1600" dirty="0" err="1" smtClean="0"/>
              <a:t>Atari</a:t>
            </a:r>
            <a:r>
              <a:rPr lang="sk-SK" sz="1600" dirty="0" smtClean="0"/>
              <a:t> 800XL mala byť verzia 800XLD s disketovou mechanikou.</a:t>
            </a:r>
            <a:endParaRPr lang="sk-SK" sz="1600" dirty="0"/>
          </a:p>
        </p:txBody>
      </p:sp>
      <p:pic>
        <p:nvPicPr>
          <p:cNvPr id="13314" name="Picture 2" descr="C:\Users\MEIT\Desktop\atari800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869160"/>
            <a:ext cx="3210806" cy="18836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Atari</a:t>
            </a:r>
            <a:r>
              <a:rPr lang="sk-SK" dirty="0" smtClean="0"/>
              <a:t> 800XE (1985-1992)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/>
              <a:t>Európsky variant 65XE, rozšírená doska s miestom pre 128KB pamäte, nové konektory, expanzný slot (ECI) namiesto PBI. ECI (</a:t>
            </a:r>
            <a:r>
              <a:rPr lang="sk-SK" sz="2000" dirty="0" err="1" smtClean="0"/>
              <a:t>Enhanced</a:t>
            </a:r>
            <a:r>
              <a:rPr lang="sk-SK" sz="2000" dirty="0" smtClean="0"/>
              <a:t> </a:t>
            </a:r>
            <a:r>
              <a:rPr lang="sk-SK" sz="2000" dirty="0" err="1" smtClean="0"/>
              <a:t>Cartridge</a:t>
            </a:r>
            <a:r>
              <a:rPr lang="sk-SK" sz="2000" dirty="0" smtClean="0"/>
              <a:t> </a:t>
            </a:r>
            <a:r>
              <a:rPr lang="sk-SK" sz="2000" dirty="0" err="1" smtClean="0"/>
              <a:t>Interface</a:t>
            </a:r>
            <a:r>
              <a:rPr lang="sk-SK" sz="2000" dirty="0" smtClean="0"/>
              <a:t>) nahradil PBI (</a:t>
            </a:r>
            <a:r>
              <a:rPr lang="sk-SK" sz="2000" dirty="0" err="1" smtClean="0"/>
              <a:t>Parallel</a:t>
            </a:r>
            <a:r>
              <a:rPr lang="sk-SK" sz="2000" dirty="0" smtClean="0"/>
              <a:t> </a:t>
            </a:r>
            <a:r>
              <a:rPr lang="sk-SK" sz="2000" dirty="0" err="1" smtClean="0"/>
              <a:t>Bus</a:t>
            </a:r>
            <a:r>
              <a:rPr lang="sk-SK" sz="2000" dirty="0" smtClean="0"/>
              <a:t> </a:t>
            </a:r>
            <a:r>
              <a:rPr lang="sk-SK" sz="2000" dirty="0" err="1" smtClean="0"/>
              <a:t>Interface</a:t>
            </a:r>
            <a:r>
              <a:rPr lang="sk-SK" sz="2000" dirty="0" smtClean="0"/>
              <a:t>) z XL modelov. ECI predstavuje 14pinový </a:t>
            </a:r>
            <a:r>
              <a:rPr lang="sk-SK" sz="2000" dirty="0" err="1" smtClean="0"/>
              <a:t>kartridžový</a:t>
            </a:r>
            <a:r>
              <a:rPr lang="sk-SK" sz="2000" dirty="0" smtClean="0"/>
              <a:t> slot pre rozšírenie počítača.</a:t>
            </a:r>
          </a:p>
          <a:p>
            <a:r>
              <a:rPr lang="sk-SK" sz="2000" dirty="0" smtClean="0"/>
              <a:t>CPU: 6502C, 1.79 MHz.</a:t>
            </a:r>
          </a:p>
          <a:p>
            <a:r>
              <a:rPr lang="sk-SK" sz="2000" dirty="0" smtClean="0"/>
              <a:t>Pamäť: RAM 64 KB, ROM 16 KB Operačný systém + 8 KB </a:t>
            </a:r>
            <a:r>
              <a:rPr lang="sk-SK" sz="2000" dirty="0" err="1" smtClean="0"/>
              <a:t>Atari</a:t>
            </a:r>
            <a:r>
              <a:rPr lang="sk-SK" sz="2000" dirty="0" smtClean="0"/>
              <a:t> BASIC.</a:t>
            </a:r>
          </a:p>
          <a:p>
            <a:r>
              <a:rPr lang="sk-SK" sz="2000" dirty="0" smtClean="0"/>
              <a:t>Porty: 2 </a:t>
            </a:r>
            <a:r>
              <a:rPr lang="sk-SK" sz="2000" dirty="0" err="1" smtClean="0"/>
              <a:t>ovládačové</a:t>
            </a:r>
            <a:r>
              <a:rPr lang="sk-SK" sz="2000" dirty="0" smtClean="0"/>
              <a:t>, 1 </a:t>
            </a:r>
            <a:r>
              <a:rPr lang="sk-SK" sz="2000" dirty="0" err="1" smtClean="0"/>
              <a:t>kartridž</a:t>
            </a:r>
            <a:r>
              <a:rPr lang="sk-SK" sz="2000" dirty="0" smtClean="0"/>
              <a:t> port.</a:t>
            </a:r>
          </a:p>
          <a:p>
            <a:r>
              <a:rPr lang="sk-SK" sz="2000" dirty="0" smtClean="0"/>
              <a:t>Počítače vyrobené v roku 1992 mali problémy s GTIA.</a:t>
            </a:r>
            <a:endParaRPr lang="sk-SK" sz="2000" dirty="0"/>
          </a:p>
        </p:txBody>
      </p:sp>
      <p:pic>
        <p:nvPicPr>
          <p:cNvPr id="14338" name="Picture 2" descr="C:\Users\MEIT\Desktop\atari800xe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437112"/>
            <a:ext cx="3528392" cy="22699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3995936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smtClean="0"/>
              <a:t>Neskôr prišli na scénu 16 </a:t>
            </a:r>
            <a:r>
              <a:rPr lang="sk-SK" dirty="0" err="1" smtClean="0"/>
              <a:t>bitove</a:t>
            </a:r>
            <a:r>
              <a:rPr lang="sk-SK" dirty="0" smtClean="0"/>
              <a:t> počítače.</a:t>
            </a:r>
          </a:p>
          <a:p>
            <a:r>
              <a:rPr lang="sk-SK" dirty="0" smtClean="0"/>
              <a:t>Typickým zástupcom je </a:t>
            </a:r>
            <a:r>
              <a:rPr lang="sk-SK" dirty="0" err="1" smtClean="0"/>
              <a:t>Amiga</a:t>
            </a:r>
            <a:r>
              <a:rPr lang="sk-SK" dirty="0" smtClean="0"/>
              <a:t> 1000</a:t>
            </a:r>
            <a:endParaRPr lang="sk-SK" dirty="0"/>
          </a:p>
        </p:txBody>
      </p:sp>
      <p:pic>
        <p:nvPicPr>
          <p:cNvPr id="15362" name="Picture 2" descr="C:\Users\MEIT\Desktop\amiga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548680"/>
            <a:ext cx="3714097" cy="2736304"/>
          </a:xfrm>
          <a:prstGeom prst="rect">
            <a:avLst/>
          </a:prstGeom>
          <a:noFill/>
        </p:spPr>
      </p:pic>
      <p:pic>
        <p:nvPicPr>
          <p:cNvPr id="15363" name="Picture 3" descr="C:\Users\MEIT\Desktop\workben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3573016"/>
            <a:ext cx="3314306" cy="2672160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1043608" y="5373216"/>
            <a:ext cx="333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Operačný systém počítača </a:t>
            </a:r>
            <a:r>
              <a:rPr lang="sk-SK" dirty="0" err="1" smtClean="0"/>
              <a:t>Amiga</a:t>
            </a:r>
            <a:r>
              <a:rPr lang="sk-SK" i="1" dirty="0" smtClean="0"/>
              <a:t>.</a:t>
            </a:r>
            <a:endParaRPr lang="sk-SK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755576" y="5661248"/>
            <a:ext cx="71688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dirty="0" smtClean="0"/>
              <a:t>A potom boli 32-64bitove </a:t>
            </a:r>
            <a:r>
              <a:rPr lang="sk-SK" dirty="0" err="1" smtClean="0"/>
              <a:t>počítače,v</a:t>
            </a:r>
            <a:r>
              <a:rPr lang="sk-SK" dirty="0" smtClean="0"/>
              <a:t> podstate také ako ich poznáme dnes.</a:t>
            </a:r>
          </a:p>
          <a:p>
            <a:pPr algn="ctr"/>
            <a:r>
              <a:rPr lang="sk-SK" dirty="0" smtClean="0"/>
              <a:t>Od roku 2000 nastal totiž to obrovský nárast vývoja PC a jeho </a:t>
            </a:r>
            <a:r>
              <a:rPr lang="sk-SK" dirty="0" err="1" smtClean="0"/>
              <a:t>výpočetného</a:t>
            </a:r>
            <a:endParaRPr lang="sk-SK" dirty="0" smtClean="0"/>
          </a:p>
          <a:p>
            <a:pPr algn="ctr"/>
            <a:r>
              <a:rPr lang="sk-SK" dirty="0" smtClean="0"/>
              <a:t> výkonu</a:t>
            </a:r>
          </a:p>
        </p:txBody>
      </p:sp>
      <p:pic>
        <p:nvPicPr>
          <p:cNvPr id="16386" name="Picture 2" descr="C:\Users\MEIT\Desktop\Windows+XP+64-Bit+Edition+25.10.2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6672"/>
            <a:ext cx="6236493" cy="46722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EIT\Desktop\z1-compu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8640"/>
            <a:ext cx="6350001" cy="3744416"/>
          </a:xfrm>
          <a:prstGeom prst="rect">
            <a:avLst/>
          </a:prstGeom>
          <a:noFill/>
        </p:spPr>
      </p:pic>
      <p:sp>
        <p:nvSpPr>
          <p:cNvPr id="4" name="Obdĺžnik 3"/>
          <p:cNvSpPr/>
          <p:nvPr/>
        </p:nvSpPr>
        <p:spPr>
          <a:xfrm>
            <a:off x="395536" y="4365104"/>
            <a:ext cx="71206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Z </a:t>
            </a:r>
            <a:r>
              <a:rPr lang="sk-SK" dirty="0" err="1" smtClean="0"/>
              <a:t>computer</a:t>
            </a:r>
            <a:r>
              <a:rPr lang="sk-SK" dirty="0" smtClean="0"/>
              <a:t> bol vynájdený v 30tých rokoch minulého storočia a bol to prvý</a:t>
            </a:r>
          </a:p>
          <a:p>
            <a:r>
              <a:rPr lang="sk-SK" dirty="0" smtClean="0"/>
              <a:t>Počítač na princípe ANO/NIE</a:t>
            </a:r>
            <a:endParaRPr lang="sk-SK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2051720" y="4725144"/>
            <a:ext cx="48267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dirty="0" smtClean="0"/>
              <a:t>Počas prvej svetovej vojny bol vyrobený </a:t>
            </a:r>
            <a:r>
              <a:rPr lang="sk-SK" dirty="0" err="1" smtClean="0"/>
              <a:t>Mark</a:t>
            </a:r>
            <a:r>
              <a:rPr lang="sk-SK" dirty="0" smtClean="0"/>
              <a:t> 1 pre balistické výpočty a rôzne kalkulácie pre armádu</a:t>
            </a:r>
            <a:endParaRPr lang="sk-SK" dirty="0"/>
          </a:p>
        </p:txBody>
      </p:sp>
      <p:pic>
        <p:nvPicPr>
          <p:cNvPr id="2051" name="Picture 3" descr="C:\Users\MEIT\Desktop\mark1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052736"/>
            <a:ext cx="6541095" cy="27650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EIT\Desktop\L14G3,L14P2,L14P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836712"/>
            <a:ext cx="3810000" cy="3810000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1043608" y="1340768"/>
            <a:ext cx="2365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Potom prišiel tranzistor</a:t>
            </a:r>
            <a:endParaRPr lang="sk-SK" dirty="0"/>
          </a:p>
        </p:txBody>
      </p:sp>
      <p:sp>
        <p:nvSpPr>
          <p:cNvPr id="4" name="Obdĺžnik 3"/>
          <p:cNvSpPr/>
          <p:nvPr/>
        </p:nvSpPr>
        <p:spPr>
          <a:xfrm>
            <a:off x="1115616" y="5013176"/>
            <a:ext cx="6870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Rok 1947,tranzistor bol vyrobený tak aby mohol otvoriť a zatvoriť okruh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EIT\Desktop\univac-conso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988840"/>
            <a:ext cx="4254897" cy="3197082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3563888" y="1268760"/>
            <a:ext cx="13370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1951 </a:t>
            </a:r>
            <a:r>
              <a:rPr lang="sk-SK" dirty="0" err="1" smtClean="0"/>
              <a:t>Univac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EIT\Desktop\IBM_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3600400" cy="1440160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683568" y="2852936"/>
            <a:ext cx="34110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Potom prišlo na scénu IMB (1953).</a:t>
            </a:r>
          </a:p>
          <a:p>
            <a:r>
              <a:rPr lang="sk-SK" dirty="0" smtClean="0"/>
              <a:t>A urobili svoj prvý model ‘‘701‘‘</a:t>
            </a:r>
          </a:p>
        </p:txBody>
      </p:sp>
      <p:pic>
        <p:nvPicPr>
          <p:cNvPr id="5123" name="Picture 3" descr="C:\Users\MEIT\Desktop\14152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16832"/>
            <a:ext cx="2642694" cy="2142725"/>
          </a:xfrm>
          <a:prstGeom prst="rect">
            <a:avLst/>
          </a:prstGeom>
          <a:noFill/>
        </p:spPr>
      </p:pic>
      <p:sp>
        <p:nvSpPr>
          <p:cNvPr id="5" name="Obdĺžnik 4"/>
          <p:cNvSpPr/>
          <p:nvPr/>
        </p:nvSpPr>
        <p:spPr>
          <a:xfrm>
            <a:off x="5652120" y="4869160"/>
            <a:ext cx="2615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 smtClean="0"/>
              <a:t>Vylepšili ho a vznikol 704  </a:t>
            </a:r>
            <a:endParaRPr lang="sk-SK" dirty="0"/>
          </a:p>
        </p:txBody>
      </p:sp>
      <p:pic>
        <p:nvPicPr>
          <p:cNvPr id="5124" name="Picture 4" descr="C:\Users\MEIT\Desktop\IBM704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4077072"/>
            <a:ext cx="2664295" cy="1981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EIT\Desktop\469px-Fortran_acs_cov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88640"/>
            <a:ext cx="3672408" cy="4698177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2123728" y="515719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k-SK" dirty="0" err="1" smtClean="0"/>
              <a:t>Fortran</a:t>
            </a:r>
            <a:r>
              <a:rPr lang="sk-SK" dirty="0" smtClean="0"/>
              <a:t> bol prvý ‘‘</a:t>
            </a:r>
            <a:r>
              <a:rPr lang="sk-SK" dirty="0"/>
              <a:t>ľ</a:t>
            </a:r>
            <a:r>
              <a:rPr lang="sk-SK" dirty="0" smtClean="0"/>
              <a:t>ahký‘‘ programový jazyk </a:t>
            </a:r>
            <a:r>
              <a:rPr lang="sk-SK" dirty="0" err="1" smtClean="0"/>
              <a:t>išpyrovaný</a:t>
            </a:r>
            <a:r>
              <a:rPr lang="sk-SK" dirty="0" smtClean="0"/>
              <a:t> od </a:t>
            </a:r>
            <a:r>
              <a:rPr lang="sk-SK" b="1" dirty="0" smtClean="0"/>
              <a:t>IMB</a:t>
            </a:r>
            <a:endParaRPr lang="sk-SK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MEIT\Desktop\ibm_7090_console_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404664"/>
            <a:ext cx="5976664" cy="3999977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971600" y="4725144"/>
            <a:ext cx="4572000" cy="110799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smtClean="0"/>
              <a:t>Dobovo najrýchlejší počítač IMB 7090</a:t>
            </a:r>
          </a:p>
          <a:p>
            <a:r>
              <a:rPr lang="sk-SK" dirty="0"/>
              <a:t> </a:t>
            </a:r>
            <a:r>
              <a:rPr lang="sk-SK" dirty="0" smtClean="0"/>
              <a:t>                                                  </a:t>
            </a:r>
            <a:r>
              <a:rPr lang="sk-SK" sz="4800" dirty="0" smtClean="0"/>
              <a:t>1960</a:t>
            </a:r>
            <a:endParaRPr lang="sk-SK" sz="4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547664" y="1916832"/>
            <a:ext cx="56703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4000" dirty="0" smtClean="0"/>
              <a:t>Toto je začiatok kedy počítače začali zaberať skutočné miesto vo svete.</a:t>
            </a:r>
          </a:p>
          <a:p>
            <a:pPr algn="ctr"/>
            <a:r>
              <a:rPr lang="sk-SK" sz="4000" dirty="0" smtClean="0"/>
              <a:t>Rok 1980</a:t>
            </a:r>
            <a:endParaRPr lang="sk-SK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497</Words>
  <Application>Microsoft Office PowerPoint</Application>
  <PresentationFormat>Prezentácia na obrazovke (4:3)</PresentationFormat>
  <Paragraphs>62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Motív Office</vt:lpstr>
      <vt:lpstr>Začiatky počítačov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Atari 800XLF (1984-1985)</vt:lpstr>
      <vt:lpstr>Atari 800XE (1985-1992)</vt:lpstr>
      <vt:lpstr>Snímka 18</vt:lpstr>
      <vt:lpstr>Snímka 19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MEIT</dc:creator>
  <cp:lastModifiedBy>MEIT</cp:lastModifiedBy>
  <cp:revision>16</cp:revision>
  <dcterms:created xsi:type="dcterms:W3CDTF">2014-09-23T07:38:57Z</dcterms:created>
  <dcterms:modified xsi:type="dcterms:W3CDTF">2014-09-23T10:18:23Z</dcterms:modified>
</cp:coreProperties>
</file>